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0" r:id="rId3"/>
    <p:sldId id="284" r:id="rId4"/>
    <p:sldId id="282" r:id="rId5"/>
    <p:sldId id="285" r:id="rId6"/>
    <p:sldId id="286" r:id="rId7"/>
    <p:sldId id="287" r:id="rId8"/>
    <p:sldId id="288" r:id="rId9"/>
    <p:sldId id="290" r:id="rId10"/>
    <p:sldId id="289" r:id="rId11"/>
    <p:sldId id="298" r:id="rId12"/>
    <p:sldId id="291" r:id="rId13"/>
    <p:sldId id="292" r:id="rId14"/>
    <p:sldId id="293" r:id="rId15"/>
    <p:sldId id="294" r:id="rId16"/>
    <p:sldId id="296" r:id="rId17"/>
    <p:sldId id="297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386" y="-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FE8CC-B62B-4B27-90C1-C1803F0F0B60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6D6F2-A351-4BCB-801B-6941310404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3FAA2-7061-4ABE-8304-48E286BB5548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1B86A-531A-4BA5-B393-8D581E4746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09D02-E6F5-4E5E-B5D2-4183C934E2A3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8B60D-4F37-4166-8D0F-1B627395E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50AEF-E810-4CE5-9EC2-9C06DABB7762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E2AD4-2ECB-48F8-B06B-4CAA3EAEC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1ACFC-7E65-4F50-9394-4888CE0E91A1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CED0A-E4DD-4518-8B44-51D2D454D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F8ECF-3C51-4D2B-BF56-3F017CE7C2EB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A0D28-A9BE-4B97-8C81-1F78967A5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9235C-7A8E-4A2B-913F-4F420B41C0C0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194D3-9366-4547-9D2E-4CDE0659BE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20DEF-0C8B-47D0-AF29-0C6D667C636F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E302D-AD42-4035-895B-35ED0A89C1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DA32D-A3AE-481B-BCF6-72943DC3B535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879C0-C8B8-4A15-A4AD-8FB41FFA19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84B96-7BE6-432F-B8AB-4D879E38FD97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25007-ECDA-4B5B-BCB0-E0EF237D5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9D5CB-DDD5-413E-95C2-2EFDEBA44E2B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84F62-9144-4AAF-BD90-460097B12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A9A2967-D765-4C4D-9911-B611CE26C7FA}" type="datetimeFigureOut">
              <a:rPr lang="ru-RU"/>
              <a:pPr>
                <a:defRPr/>
              </a:pPr>
              <a:t>02.01.2012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54FAFC-B956-4293-8C08-3325507A76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67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60;&#1080;&#1083;&#1100;&#1084;&#1099;\&#1041;&#1077;&#1083;&#1072;&#1079;&#1099;%20&#1074;%20&#1076;&#1077;&#1081;&#1089;&#1090;&#1074;&#1080;&#1080;%2000_05_30-00_06_30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Вспомнив изученный материал, вы можете ответить на вопросы:</a:t>
            </a:r>
            <a:br>
              <a:rPr lang="ru-RU" dirty="0" smtClean="0"/>
            </a:br>
            <a:r>
              <a:rPr lang="ru-RU" sz="2400" dirty="0" smtClean="0"/>
              <a:t>(да - наклонная черта змейки, нет – горизонтальная)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smtClean="0"/>
              <a:t>Гидростатическое давление зависит от плотности  и высоты столба жидкости 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smtClean="0"/>
              <a:t>Подвижность молекул воды меньше, чем молекул воздуха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smtClean="0"/>
              <a:t>Закон Паскаля справедлив для твёрдых тел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smtClean="0"/>
              <a:t>Давление можно рассчитать, разделив силу, действующую перпендикулярно опоре, на площадь опоры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smtClean="0"/>
              <a:t>Внешнее давление, оказываемое на жидкость, передаётся в направлении действия силы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r>
              <a:rPr lang="ru-RU" dirty="0" smtClean="0"/>
              <a:t>Жидкость имеет вес из-за действия силы тяжести</a:t>
            </a:r>
          </a:p>
          <a:p>
            <a:pPr marL="651510" indent="-5143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+mj-lt"/>
              <a:buAutoNum type="arabicPeriod"/>
              <a:defRPr/>
            </a:pPr>
            <a:endParaRPr lang="ru-RU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Такая получается «змейка», если все ответы правильные</a:t>
            </a:r>
            <a:endParaRPr lang="ru-RU" dirty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607191" y="2964653"/>
            <a:ext cx="1357322" cy="857256"/>
          </a:xfrm>
          <a:prstGeom prst="straightConnector1">
            <a:avLst/>
          </a:prstGeom>
          <a:ln w="76200" cap="rnd" cmpd="tri">
            <a:gradFill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1500166" y="3000372"/>
            <a:ext cx="1357322" cy="785818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571736" y="4071942"/>
            <a:ext cx="1643074" cy="1588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3929058" y="3000372"/>
            <a:ext cx="1428760" cy="714380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000628" y="2643182"/>
            <a:ext cx="1643074" cy="1588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6357950" y="2928934"/>
            <a:ext cx="1500198" cy="928694"/>
          </a:xfrm>
          <a:prstGeom prst="straightConnector1">
            <a:avLst/>
          </a:prstGeom>
          <a:ln w="76200" cmpd="tri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одержимое 2"/>
          <p:cNvSpPr txBox="1">
            <a:spLocks/>
          </p:cNvSpPr>
          <p:nvPr/>
        </p:nvSpPr>
        <p:spPr bwMode="auto">
          <a:xfrm>
            <a:off x="428625" y="1571625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47688" indent="-411163"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18" charset="2"/>
              <a:buChar char=""/>
              <a:defRPr/>
            </a:pPr>
            <a:endParaRPr lang="ru-RU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Символ города</a:t>
            </a:r>
            <a:endParaRPr lang="ru-RU" dirty="0"/>
          </a:p>
        </p:txBody>
      </p:sp>
      <p:pic>
        <p:nvPicPr>
          <p:cNvPr id="6" name="Белазы в действии 00_05_30-00_06_30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785813" y="857250"/>
            <a:ext cx="7715250" cy="578643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/>
              <a:t>Гидравлические механизмы</a:t>
            </a:r>
            <a:endParaRPr lang="ru-RU" sz="6000" dirty="0"/>
          </a:p>
        </p:txBody>
      </p:sp>
      <p:sp>
        <p:nvSpPr>
          <p:cNvPr id="6147" name="Текст 2"/>
          <p:cNvSpPr>
            <a:spLocks noGrp="1"/>
          </p:cNvSpPr>
          <p:nvPr>
            <p:ph type="subTitle" idx="1"/>
          </p:nvPr>
        </p:nvSpPr>
        <p:spPr>
          <a:xfrm>
            <a:off x="1371600" y="3332163"/>
            <a:ext cx="6400800" cy="17526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 процессе опыта постарайтесь найти ответы и выполнить следующие задания</a:t>
            </a:r>
            <a:endParaRPr lang="ru-RU" dirty="0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Одинаковые или разные усилия вы прилагаете к малому и большому поршням для изменения их положения ?</a:t>
            </a:r>
          </a:p>
          <a:p>
            <a:pPr eaLnBrk="1" hangingPunct="1"/>
            <a:r>
              <a:rPr lang="ru-RU" smtClean="0"/>
              <a:t>Как связаны между собой прилагаемые силы и площади поршней?</a:t>
            </a:r>
          </a:p>
          <a:p>
            <a:pPr eaLnBrk="1" hangingPunct="1"/>
            <a:r>
              <a:rPr lang="ru-RU" smtClean="0"/>
              <a:t>Запишите формулы давления, которые вы оказываете на каждый поршень, используя разные индексы для разных поршней. </a:t>
            </a:r>
          </a:p>
          <a:p>
            <a:pPr eaLnBrk="1" hangingPunct="1"/>
            <a:r>
              <a:rPr lang="ru-RU" smtClean="0"/>
              <a:t>Сравните свои выводы с выводами учеников на соседней парте.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Формула выигрыша в силе для гидравлического механизма </a:t>
            </a:r>
            <a:endParaRPr lang="ru-RU" dirty="0"/>
          </a:p>
        </p:txBody>
      </p:sp>
      <p:graphicFrame>
        <p:nvGraphicFramePr>
          <p:cNvPr id="1026" name="Содержимое 3"/>
          <p:cNvGraphicFramePr>
            <a:graphicFrameLocks noChangeAspect="1"/>
          </p:cNvGraphicFramePr>
          <p:nvPr>
            <p:ph idx="1"/>
          </p:nvPr>
        </p:nvGraphicFramePr>
        <p:xfrm>
          <a:off x="2001838" y="1922463"/>
          <a:ext cx="5140325" cy="4064000"/>
        </p:xfrm>
        <a:graphic>
          <a:graphicData uri="http://schemas.openxmlformats.org/presentationml/2006/ole">
            <p:oleObj spid="_x0000_s8195" name="Формула" r:id="rId3" imgW="545863" imgH="43161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Гидравлический пресс</a:t>
            </a:r>
            <a:endParaRPr lang="ru-RU" dirty="0"/>
          </a:p>
        </p:txBody>
      </p:sp>
      <p:pic>
        <p:nvPicPr>
          <p:cNvPr id="9219" name="Содержимое 5"/>
          <p:cNvPicPr>
            <a:picLocks noGrp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57250" y="1357313"/>
            <a:ext cx="7521575" cy="51149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Примеры</a:t>
            </a:r>
            <a:r>
              <a:rPr lang="en-US" dirty="0" smtClean="0"/>
              <a:t> </a:t>
            </a:r>
            <a:r>
              <a:rPr lang="ru-RU" dirty="0" smtClean="0"/>
              <a:t>применения гидравлического пресса</a:t>
            </a:r>
            <a:endParaRPr lang="ru-RU" dirty="0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75" y="1500188"/>
            <a:ext cx="2643188" cy="298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14438" y="4572000"/>
            <a:ext cx="18938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" descr="гидравлический пресс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875" y="2357438"/>
            <a:ext cx="2571750" cy="368776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10246" name="Picture 3" descr="transfer_pressB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500813" y="1571625"/>
            <a:ext cx="2430462" cy="348932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Гидравлический домкрат</a:t>
            </a:r>
            <a:endParaRPr lang="ru-RU" dirty="0"/>
          </a:p>
        </p:txBody>
      </p:sp>
      <p:pic>
        <p:nvPicPr>
          <p:cNvPr id="11267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63" y="1285875"/>
            <a:ext cx="7000875" cy="537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Примеры применения гидравлического домкрата</a:t>
            </a:r>
            <a:endParaRPr lang="ru-RU" dirty="0"/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71500" y="1428750"/>
            <a:ext cx="2928938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67200" y="1428750"/>
            <a:ext cx="4233863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71500" y="4286250"/>
            <a:ext cx="31432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38663" y="4000500"/>
            <a:ext cx="351472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Гидравлические подъёмники</a:t>
            </a:r>
            <a:endParaRPr lang="ru-RU" dirty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85875" y="1357313"/>
            <a:ext cx="4048125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50" y="2071688"/>
            <a:ext cx="2500313" cy="358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71563" y="4357688"/>
            <a:ext cx="192881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71875" y="4349750"/>
            <a:ext cx="2214563" cy="243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Гидравлический насос</a:t>
            </a:r>
            <a:endParaRPr lang="ru-RU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00313" y="1357313"/>
            <a:ext cx="4214812" cy="4889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Примеры применения гидравлического насоса</a:t>
            </a:r>
            <a:endParaRPr lang="ru-RU" dirty="0"/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95313" y="1857375"/>
            <a:ext cx="3262312" cy="244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10188" y="1785938"/>
            <a:ext cx="333375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500" y="4421188"/>
            <a:ext cx="360521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Гидравлический тормоз</a:t>
            </a:r>
            <a:endParaRPr lang="ru-RU" dirty="0"/>
          </a:p>
        </p:txBody>
      </p:sp>
      <p:pic>
        <p:nvPicPr>
          <p:cNvPr id="16387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250" y="1500188"/>
            <a:ext cx="7391400" cy="48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Примеры применения гидравлических тормозов</a:t>
            </a:r>
            <a:endParaRPr lang="ru-RU" dirty="0"/>
          </a:p>
        </p:txBody>
      </p:sp>
      <p:pic>
        <p:nvPicPr>
          <p:cNvPr id="16387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" y="1571625"/>
            <a:ext cx="2598737" cy="5080000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16388" name="Picture 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67313" y="1428750"/>
            <a:ext cx="3405187" cy="2570163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  <p:pic>
        <p:nvPicPr>
          <p:cNvPr id="16389" name="Picture 1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786188" y="4214813"/>
            <a:ext cx="3357562" cy="2430462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Продолжите фразу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600200"/>
            <a:ext cx="8329613" cy="4708525"/>
          </a:xfrm>
        </p:spPr>
        <p:txBody>
          <a:bodyPr>
            <a:normAutofit fontScale="92500" lnSpcReduction="20000"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Действие гидравлических механизмов </a:t>
            </a:r>
            <a:r>
              <a:rPr lang="ru-RU" smtClean="0"/>
              <a:t>основано …</a:t>
            </a:r>
            <a:endParaRPr lang="ru-RU" dirty="0" smtClean="0"/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Выигрыш в силе, который даёт гидравлический пресс, зависит от …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Домкрат служит для …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Основные части устройства гидравлического тормоза: …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Я считаю, что, в грузовом автомобиле </a:t>
            </a:r>
            <a:r>
              <a:rPr lang="ru-RU" dirty="0" err="1" smtClean="0"/>
              <a:t>БелАЗ</a:t>
            </a:r>
            <a:r>
              <a:rPr lang="ru-RU" dirty="0" smtClean="0"/>
              <a:t> используются следующие гидравлические механизмы …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Может ли создать механизм, подобный гидравлическому, используя вместо жидкости воздух?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Домашнее задание для уважающих себя учеников</a:t>
            </a:r>
            <a:endParaRPr lang="ru-RU" dirty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§31, упр.</a:t>
            </a:r>
            <a:r>
              <a:rPr lang="en-US" smtClean="0"/>
              <a:t> 19(4)</a:t>
            </a:r>
            <a:endParaRPr lang="ru-RU" smtClean="0"/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Творческое (на выбор):</a:t>
            </a:r>
          </a:p>
          <a:p>
            <a:pPr eaLnBrk="1" hangingPunct="1"/>
            <a:r>
              <a:rPr lang="ru-RU" smtClean="0"/>
              <a:t>Объясните принцип действия одного пневматического механизма на ваш выбор. Нарисуйте схему.</a:t>
            </a:r>
          </a:p>
          <a:p>
            <a:pPr eaLnBrk="1" hangingPunct="1"/>
            <a:r>
              <a:rPr lang="ru-RU" smtClean="0"/>
              <a:t>Выясните принцип работы системы омывания ветрового стекла автомобиля. Сделайте модель системы.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</TotalTime>
  <Words>277</Words>
  <Application>Microsoft Office PowerPoint</Application>
  <PresentationFormat>Экран (4:3)</PresentationFormat>
  <Paragraphs>37</Paragraphs>
  <Slides>17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Times New Roman</vt:lpstr>
      <vt:lpstr>Wingdings 2</vt:lpstr>
      <vt:lpstr>Wingdings</vt:lpstr>
      <vt:lpstr>Wingdings 3</vt:lpstr>
      <vt:lpstr>Calibri</vt:lpstr>
      <vt:lpstr>Lucida Sans</vt:lpstr>
      <vt:lpstr>Book Antiqua</vt:lpstr>
      <vt:lpstr>Апекс</vt:lpstr>
      <vt:lpstr>Формула</vt:lpstr>
      <vt:lpstr>Вспомнив изученный материал, вы можете ответить на вопросы: (да - наклонная черта змейки, нет – горизонтальная) </vt:lpstr>
      <vt:lpstr>Такая получается «змейка», если все ответы правильные</vt:lpstr>
      <vt:lpstr>Символ города</vt:lpstr>
      <vt:lpstr>Гидравлические механизмы</vt:lpstr>
      <vt:lpstr>В процессе опыта постарайтесь найти ответы и выполнить следующие задания</vt:lpstr>
      <vt:lpstr>Формула выигрыша в силе для гидравлического механизма </vt:lpstr>
      <vt:lpstr>Гидравлический пресс</vt:lpstr>
      <vt:lpstr>Примеры применения гидравлического пресса</vt:lpstr>
      <vt:lpstr>Гидравлический домкрат</vt:lpstr>
      <vt:lpstr>Примеры применения гидравлического домкрата</vt:lpstr>
      <vt:lpstr>Гидравлические подъёмники</vt:lpstr>
      <vt:lpstr>Гидравлический насос</vt:lpstr>
      <vt:lpstr>Примеры применения гидравлического насоса</vt:lpstr>
      <vt:lpstr>Гидравлический тормоз</vt:lpstr>
      <vt:lpstr>Примеры применения гидравлических тормозов</vt:lpstr>
      <vt:lpstr>Продолжите фразу</vt:lpstr>
      <vt:lpstr>Домашнее задание для уважающих себя учеников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TM</cp:lastModifiedBy>
  <cp:revision>46</cp:revision>
  <dcterms:created xsi:type="dcterms:W3CDTF">2010-10-11T21:48:49Z</dcterms:created>
  <dcterms:modified xsi:type="dcterms:W3CDTF">2012-01-02T15:26:50Z</dcterms:modified>
</cp:coreProperties>
</file>