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5" r:id="rId6"/>
    <p:sldId id="260" r:id="rId7"/>
    <p:sldId id="264" r:id="rId8"/>
    <p:sldId id="261" r:id="rId9"/>
    <p:sldId id="268" r:id="rId10"/>
    <p:sldId id="262" r:id="rId11"/>
    <p:sldId id="263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06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1A45B-66B1-426D-A09F-6F28C2187AA0}" type="datetimeFigureOut">
              <a:rPr lang="ru-RU" smtClean="0"/>
              <a:pPr/>
              <a:t>07.08.2012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84E431-504A-40D6-8F73-AC72909541A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Слайд предназначен для записи учителем уравнения Менделеева-Клапейрона</a:t>
            </a:r>
            <a:r>
              <a:rPr lang="ru-RU" baseline="0" dirty="0" smtClean="0"/>
              <a:t> и уравнения Клапейрона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4E431-504A-40D6-8F73-AC72909541A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Слайд предназначен для решения задачи,</a:t>
            </a:r>
            <a:r>
              <a:rPr lang="ru-RU" baseline="0" dirty="0" smtClean="0"/>
              <a:t> сформулированной предыдущим слайдом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4E431-504A-40D6-8F73-AC72909541A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Слайд</a:t>
            </a:r>
            <a:r>
              <a:rPr lang="ru-RU" baseline="0" dirty="0" smtClean="0"/>
              <a:t> з</a:t>
            </a:r>
            <a:r>
              <a:rPr lang="ru-RU" dirty="0" smtClean="0"/>
              <a:t>аполняется вручную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84E431-504A-40D6-8F73-AC72909541A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E7941-220D-4E82-978F-E3A206B16D5B}" type="datetimeFigureOut">
              <a:rPr lang="ru-RU" smtClean="0"/>
              <a:pPr/>
              <a:t>07.08.2012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06CD2-3029-46B6-88F4-4D896375EA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E7941-220D-4E82-978F-E3A206B16D5B}" type="datetimeFigureOut">
              <a:rPr lang="ru-RU" smtClean="0"/>
              <a:pPr/>
              <a:t>07.08.2012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06CD2-3029-46B6-88F4-4D896375EA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E7941-220D-4E82-978F-E3A206B16D5B}" type="datetimeFigureOut">
              <a:rPr lang="ru-RU" smtClean="0"/>
              <a:pPr/>
              <a:t>07.08.2012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06CD2-3029-46B6-88F4-4D896375EA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E7941-220D-4E82-978F-E3A206B16D5B}" type="datetimeFigureOut">
              <a:rPr lang="ru-RU" smtClean="0"/>
              <a:pPr/>
              <a:t>07.08.2012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06CD2-3029-46B6-88F4-4D896375EA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E7941-220D-4E82-978F-E3A206B16D5B}" type="datetimeFigureOut">
              <a:rPr lang="ru-RU" smtClean="0"/>
              <a:pPr/>
              <a:t>07.08.2012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06CD2-3029-46B6-88F4-4D896375EA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E7941-220D-4E82-978F-E3A206B16D5B}" type="datetimeFigureOut">
              <a:rPr lang="ru-RU" smtClean="0"/>
              <a:pPr/>
              <a:t>07.08.2012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06CD2-3029-46B6-88F4-4D896375EA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E7941-220D-4E82-978F-E3A206B16D5B}" type="datetimeFigureOut">
              <a:rPr lang="ru-RU" smtClean="0"/>
              <a:pPr/>
              <a:t>07.08.2012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06CD2-3029-46B6-88F4-4D896375EA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E7941-220D-4E82-978F-E3A206B16D5B}" type="datetimeFigureOut">
              <a:rPr lang="ru-RU" smtClean="0"/>
              <a:pPr/>
              <a:t>07.08.2012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06CD2-3029-46B6-88F4-4D896375EA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E7941-220D-4E82-978F-E3A206B16D5B}" type="datetimeFigureOut">
              <a:rPr lang="ru-RU" smtClean="0"/>
              <a:pPr/>
              <a:t>07.08.2012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06CD2-3029-46B6-88F4-4D896375EA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E7941-220D-4E82-978F-E3A206B16D5B}" type="datetimeFigureOut">
              <a:rPr lang="ru-RU" smtClean="0"/>
              <a:pPr/>
              <a:t>07.08.2012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06CD2-3029-46B6-88F4-4D896375EA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E7941-220D-4E82-978F-E3A206B16D5B}" type="datetimeFigureOut">
              <a:rPr lang="ru-RU" smtClean="0"/>
              <a:pPr/>
              <a:t>07.08.2012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06CD2-3029-46B6-88F4-4D896375EA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8592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E7941-220D-4E82-978F-E3A206B16D5B}" type="datetimeFigureOut">
              <a:rPr lang="ru-RU" smtClean="0"/>
              <a:pPr/>
              <a:t>07.08.2012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06CD2-3029-46B6-88F4-4D896375EA5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ижний колонтитул 4"/>
          <p:cNvSpPr txBox="1">
            <a:spLocks/>
          </p:cNvSpPr>
          <p:nvPr userDrawn="1"/>
        </p:nvSpPr>
        <p:spPr>
          <a:xfrm>
            <a:off x="142844" y="285728"/>
            <a:ext cx="5429288" cy="428628"/>
          </a:xfrm>
          <a:prstGeom prst="rect">
            <a:avLst/>
          </a:prstGeom>
        </p:spPr>
        <p:txBody>
          <a:bodyPr/>
          <a:lstStyle>
            <a:lvl1pPr>
              <a:defRPr sz="1400" b="1">
                <a:effectLst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Уравнение состояния идеального газа. Изотермический, изохорный, изобарный процессы.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2800" b="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Доброе утро, добрый день </a:t>
            </a:r>
            <a:r>
              <a:rPr lang="ru-RU" dirty="0" smtClean="0">
                <a:sym typeface="Wingdings" pitchFamily="2" charset="2"/>
              </a:rPr>
              <a:t>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28" y="785794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Какие утверждения справедливы для идеального газа?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sz="2600" dirty="0" smtClean="0"/>
              <a:t>Молекулы движутся упорядоченно.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600" dirty="0" smtClean="0"/>
              <a:t>Молекулы движутся хаотично.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600" dirty="0" smtClean="0"/>
              <a:t>Молекулы взаимодействуют друг с другом.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600" dirty="0" smtClean="0"/>
              <a:t>Молекулы не взаимодействуют друг с другом.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600" dirty="0" smtClean="0"/>
              <a:t>Молекулы имеют размер.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600" dirty="0" smtClean="0"/>
              <a:t>Молекулы не имеют размера.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600" dirty="0" smtClean="0"/>
              <a:t>Молекулы упруго сталкиваются друг с другом и со стенками сосуда.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600" dirty="0" smtClean="0"/>
              <a:t>Молекулы не сталкиваются друг с другом.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4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Физические величины, которыми можно описать состояние идеального газа.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Цели урока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/>
              <a:t>Я могу: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записать уравнение Менделеева-Клапейрона и назвать все физические величины, входящие в него;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из уравнения состояния получить уравнение Клапейрона и уравнения изопроцессов;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/>
              <a:t>определить как изменяется один из параметров газа, если изменяются другие.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143000"/>
          </a:xfrm>
        </p:spPr>
        <p:txBody>
          <a:bodyPr/>
          <a:lstStyle/>
          <a:p>
            <a:r>
              <a:rPr lang="ru-RU" dirty="0" smtClean="0"/>
              <a:t>Связать между собой параметры идеального газа в двух различных состояниях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189185"/>
            <a:ext cx="4038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Состояние 1</a:t>
            </a:r>
            <a:endParaRPr lang="ru-RU" sz="24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117747"/>
            <a:ext cx="4038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/>
              <a:t>Состояние 2</a:t>
            </a:r>
            <a:endParaRPr lang="ru-RU" sz="2400" b="1" dirty="0"/>
          </a:p>
        </p:txBody>
      </p:sp>
      <p:sp>
        <p:nvSpPr>
          <p:cNvPr id="5" name="Полилиния 4"/>
          <p:cNvSpPr/>
          <p:nvPr/>
        </p:nvSpPr>
        <p:spPr>
          <a:xfrm>
            <a:off x="1217734" y="2584939"/>
            <a:ext cx="2782766" cy="2451588"/>
          </a:xfrm>
          <a:custGeom>
            <a:avLst/>
            <a:gdLst>
              <a:gd name="connsiteX0" fmla="*/ 971551 w 2782766"/>
              <a:gd name="connsiteY0" fmla="*/ 184638 h 2451588"/>
              <a:gd name="connsiteX1" fmla="*/ 48358 w 2782766"/>
              <a:gd name="connsiteY1" fmla="*/ 1380392 h 2451588"/>
              <a:gd name="connsiteX2" fmla="*/ 1261697 w 2782766"/>
              <a:gd name="connsiteY2" fmla="*/ 2382715 h 2451588"/>
              <a:gd name="connsiteX3" fmla="*/ 2571751 w 2782766"/>
              <a:gd name="connsiteY3" fmla="*/ 1793630 h 2451588"/>
              <a:gd name="connsiteX4" fmla="*/ 2527789 w 2782766"/>
              <a:gd name="connsiteY4" fmla="*/ 668215 h 2451588"/>
              <a:gd name="connsiteX5" fmla="*/ 1613389 w 2782766"/>
              <a:gd name="connsiteY5" fmla="*/ 272561 h 2451588"/>
              <a:gd name="connsiteX6" fmla="*/ 971551 w 2782766"/>
              <a:gd name="connsiteY6" fmla="*/ 184638 h 2451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82766" h="2451588">
                <a:moveTo>
                  <a:pt x="971551" y="184638"/>
                </a:moveTo>
                <a:cubicBezTo>
                  <a:pt x="710713" y="369276"/>
                  <a:pt x="0" y="1014046"/>
                  <a:pt x="48358" y="1380392"/>
                </a:cubicBezTo>
                <a:cubicBezTo>
                  <a:pt x="96716" y="1746738"/>
                  <a:pt x="841131" y="2313842"/>
                  <a:pt x="1261697" y="2382715"/>
                </a:cubicBezTo>
                <a:cubicBezTo>
                  <a:pt x="1682263" y="2451588"/>
                  <a:pt x="2360736" y="2079380"/>
                  <a:pt x="2571751" y="1793630"/>
                </a:cubicBezTo>
                <a:cubicBezTo>
                  <a:pt x="2782766" y="1507880"/>
                  <a:pt x="2687516" y="921726"/>
                  <a:pt x="2527789" y="668215"/>
                </a:cubicBezTo>
                <a:cubicBezTo>
                  <a:pt x="2368062" y="414704"/>
                  <a:pt x="1865435" y="356088"/>
                  <a:pt x="1613389" y="272561"/>
                </a:cubicBezTo>
                <a:cubicBezTo>
                  <a:pt x="1361343" y="189034"/>
                  <a:pt x="1232389" y="0"/>
                  <a:pt x="971551" y="184638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785918" y="3357562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  <a:r>
              <a:rPr lang="ru-RU" dirty="0"/>
              <a:t>, </a:t>
            </a:r>
            <a:r>
              <a:rPr lang="en-US" dirty="0"/>
              <a:t>M</a:t>
            </a:r>
            <a:r>
              <a:rPr lang="ru-RU" dirty="0"/>
              <a:t>, </a:t>
            </a:r>
            <a:r>
              <a:rPr lang="en-US" dirty="0"/>
              <a:t>p</a:t>
            </a:r>
            <a:r>
              <a:rPr lang="ru-RU" baseline="-25000" dirty="0"/>
              <a:t>1</a:t>
            </a:r>
            <a:r>
              <a:rPr lang="ru-RU" dirty="0"/>
              <a:t>, </a:t>
            </a:r>
            <a:r>
              <a:rPr lang="en-US" dirty="0"/>
              <a:t>V</a:t>
            </a:r>
            <a:r>
              <a:rPr lang="ru-RU" baseline="-25000" dirty="0"/>
              <a:t>1</a:t>
            </a:r>
            <a:r>
              <a:rPr lang="ru-RU" dirty="0"/>
              <a:t>, </a:t>
            </a:r>
            <a:r>
              <a:rPr lang="en-US" dirty="0"/>
              <a:t>T</a:t>
            </a:r>
            <a:r>
              <a:rPr lang="ru-RU" baseline="-25000" dirty="0"/>
              <a:t>1</a:t>
            </a:r>
            <a:endParaRPr lang="ru-RU" dirty="0"/>
          </a:p>
        </p:txBody>
      </p:sp>
      <p:sp>
        <p:nvSpPr>
          <p:cNvPr id="8" name="Полилиния 7"/>
          <p:cNvSpPr/>
          <p:nvPr/>
        </p:nvSpPr>
        <p:spPr>
          <a:xfrm>
            <a:off x="5286380" y="2643182"/>
            <a:ext cx="2782766" cy="2451588"/>
          </a:xfrm>
          <a:custGeom>
            <a:avLst/>
            <a:gdLst>
              <a:gd name="connsiteX0" fmla="*/ 971551 w 2782766"/>
              <a:gd name="connsiteY0" fmla="*/ 184638 h 2451588"/>
              <a:gd name="connsiteX1" fmla="*/ 48358 w 2782766"/>
              <a:gd name="connsiteY1" fmla="*/ 1380392 h 2451588"/>
              <a:gd name="connsiteX2" fmla="*/ 1261697 w 2782766"/>
              <a:gd name="connsiteY2" fmla="*/ 2382715 h 2451588"/>
              <a:gd name="connsiteX3" fmla="*/ 2571751 w 2782766"/>
              <a:gd name="connsiteY3" fmla="*/ 1793630 h 2451588"/>
              <a:gd name="connsiteX4" fmla="*/ 2527789 w 2782766"/>
              <a:gd name="connsiteY4" fmla="*/ 668215 h 2451588"/>
              <a:gd name="connsiteX5" fmla="*/ 1613389 w 2782766"/>
              <a:gd name="connsiteY5" fmla="*/ 272561 h 2451588"/>
              <a:gd name="connsiteX6" fmla="*/ 971551 w 2782766"/>
              <a:gd name="connsiteY6" fmla="*/ 184638 h 2451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82766" h="2451588">
                <a:moveTo>
                  <a:pt x="971551" y="184638"/>
                </a:moveTo>
                <a:cubicBezTo>
                  <a:pt x="710713" y="369276"/>
                  <a:pt x="0" y="1014046"/>
                  <a:pt x="48358" y="1380392"/>
                </a:cubicBezTo>
                <a:cubicBezTo>
                  <a:pt x="96716" y="1746738"/>
                  <a:pt x="841131" y="2313842"/>
                  <a:pt x="1261697" y="2382715"/>
                </a:cubicBezTo>
                <a:cubicBezTo>
                  <a:pt x="1682263" y="2451588"/>
                  <a:pt x="2360736" y="2079380"/>
                  <a:pt x="2571751" y="1793630"/>
                </a:cubicBezTo>
                <a:cubicBezTo>
                  <a:pt x="2782766" y="1507880"/>
                  <a:pt x="2687516" y="921726"/>
                  <a:pt x="2527789" y="668215"/>
                </a:cubicBezTo>
                <a:cubicBezTo>
                  <a:pt x="2368062" y="414704"/>
                  <a:pt x="1865435" y="356088"/>
                  <a:pt x="1613389" y="272561"/>
                </a:cubicBezTo>
                <a:cubicBezTo>
                  <a:pt x="1361343" y="189034"/>
                  <a:pt x="1232389" y="0"/>
                  <a:pt x="971551" y="184638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854564" y="3415805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</a:t>
            </a:r>
            <a:r>
              <a:rPr lang="ru-RU" dirty="0"/>
              <a:t>, </a:t>
            </a:r>
            <a:r>
              <a:rPr lang="en-US" dirty="0"/>
              <a:t>M</a:t>
            </a:r>
            <a:r>
              <a:rPr lang="ru-RU" dirty="0"/>
              <a:t>, </a:t>
            </a:r>
            <a:r>
              <a:rPr lang="en-US" dirty="0" smtClean="0"/>
              <a:t>p</a:t>
            </a:r>
            <a:r>
              <a:rPr lang="en-US" baseline="-25000" dirty="0" smtClean="0"/>
              <a:t>2</a:t>
            </a:r>
            <a:r>
              <a:rPr lang="ru-RU" dirty="0" smtClean="0"/>
              <a:t>, </a:t>
            </a:r>
            <a:r>
              <a:rPr lang="en-US" dirty="0" smtClean="0"/>
              <a:t>V</a:t>
            </a:r>
            <a:r>
              <a:rPr lang="en-US" baseline="-25000" dirty="0" smtClean="0"/>
              <a:t>2</a:t>
            </a:r>
            <a:r>
              <a:rPr lang="ru-RU" dirty="0" smtClean="0"/>
              <a:t>, </a:t>
            </a:r>
            <a:r>
              <a:rPr lang="en-US" dirty="0" smtClean="0"/>
              <a:t>T</a:t>
            </a:r>
            <a:r>
              <a:rPr lang="en-US" baseline="-25000" dirty="0" smtClean="0"/>
              <a:t>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5" name="Picture 6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7580" t="18472" r="7796" b="11610"/>
          <a:stretch>
            <a:fillRect/>
          </a:stretch>
        </p:blipFill>
        <p:spPr bwMode="auto">
          <a:xfrm>
            <a:off x="142844" y="1142984"/>
            <a:ext cx="8715437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7" name="Picture 79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0913" t="18477" r="8247" b="11876"/>
          <a:stretch>
            <a:fillRect/>
          </a:stretch>
        </p:blipFill>
        <p:spPr bwMode="auto">
          <a:xfrm>
            <a:off x="122433" y="1395765"/>
            <a:ext cx="8950161" cy="4819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ru-RU" sz="2000" dirty="0"/>
              <a:t>При изотермическом процессе давление идеального газа увеличилось в 2 раза. Во сколько раз изменился объем газа?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000" dirty="0"/>
              <a:t>При увеличении температуры идеального газа в 2 раза его давление увеличилось в 2 раза. Во сколько раз изменился объем газа?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000" dirty="0"/>
              <a:t>При изохорном нагревании давление газа увеличилось в 3 раза. Во сколько раз увеличилась температура газа?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000" dirty="0"/>
              <a:t>Температура идеального газа уменьшилась в 3 раза. Во сколько раз изменился объем газа? </a:t>
            </a:r>
            <a:endParaRPr lang="ru-RU" sz="2000" dirty="0" smtClean="0"/>
          </a:p>
          <a:p>
            <a:pPr marL="514350" lvl="0" indent="-514350">
              <a:buFont typeface="+mj-lt"/>
              <a:buAutoNum type="arabicPeriod"/>
            </a:pPr>
            <a:r>
              <a:rPr lang="ru-RU" sz="2000" dirty="0" smtClean="0"/>
              <a:t>Из баллона выпустили половину  идеального газа, а оставшийся нагрели так, что температура увеличилась в 2 раза. Как изменилось давление газа</a:t>
            </a:r>
            <a:endParaRPr lang="ru-RU" sz="2000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для самопроверки</a:t>
            </a:r>
            <a:endParaRPr lang="ru-RU" dirty="0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7580" t="31568" r="4621" b="22658"/>
          <a:stretch>
            <a:fillRect/>
          </a:stretch>
        </p:blipFill>
        <p:spPr bwMode="auto">
          <a:xfrm>
            <a:off x="-71470" y="1928802"/>
            <a:ext cx="9427353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29600" cy="1143000"/>
          </a:xfrm>
        </p:spPr>
        <p:txBody>
          <a:bodyPr/>
          <a:lstStyle/>
          <a:p>
            <a:r>
              <a:rPr lang="ru-RU" dirty="0" smtClean="0"/>
              <a:t>Правильные ответы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03433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p, T, 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</a:t>
            </a:r>
            <a:r>
              <a:rPr lang="en-US" baseline="-25000" dirty="0" smtClean="0"/>
              <a:t>1</a:t>
            </a:r>
            <a:r>
              <a:rPr lang="en-US" dirty="0" smtClean="0"/>
              <a:t>V</a:t>
            </a:r>
            <a:r>
              <a:rPr lang="en-US" baseline="-25000" dirty="0" smtClean="0"/>
              <a:t>1</a:t>
            </a:r>
            <a:r>
              <a:rPr lang="en-US" dirty="0" smtClean="0"/>
              <a:t>=p</a:t>
            </a:r>
            <a:r>
              <a:rPr lang="en-US" baseline="-25000" dirty="0" smtClean="0"/>
              <a:t>2</a:t>
            </a:r>
            <a:r>
              <a:rPr lang="en-US" dirty="0" smtClean="0"/>
              <a:t>V</a:t>
            </a:r>
            <a:r>
              <a:rPr lang="en-US" baseline="-25000" dirty="0" smtClean="0"/>
              <a:t>2,</a:t>
            </a:r>
            <a:r>
              <a:rPr lang="en-US" dirty="0" smtClean="0"/>
              <a:t> </a:t>
            </a:r>
            <a:r>
              <a:rPr lang="en-US" dirty="0" err="1" smtClean="0"/>
              <a:t>pV</a:t>
            </a:r>
            <a:r>
              <a:rPr lang="en-US" dirty="0" smtClean="0"/>
              <a:t>=const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a, </a:t>
            </a:r>
            <a:r>
              <a:rPr lang="ru-RU" dirty="0" smtClean="0"/>
              <a:t>в</a:t>
            </a:r>
            <a:r>
              <a:rPr lang="en-US" dirty="0" smtClean="0"/>
              <a:t>,</a:t>
            </a:r>
            <a:r>
              <a:rPr lang="ru-RU" dirty="0" smtClean="0"/>
              <a:t> </a:t>
            </a:r>
            <a:r>
              <a:rPr lang="ru-RU" dirty="0" err="1" smtClean="0"/>
              <a:t>д</a:t>
            </a: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Уменьшить в 4 раза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40"/>
            <a:ext cx="8229600" cy="1143000"/>
          </a:xfrm>
        </p:spPr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74871"/>
            <a:ext cx="8229600" cy="4525963"/>
          </a:xfrm>
        </p:spPr>
        <p:txBody>
          <a:bodyPr/>
          <a:lstStyle/>
          <a:p>
            <a:r>
              <a:rPr lang="ru-RU" i="1" dirty="0" smtClean="0"/>
              <a:t>Обязательное:</a:t>
            </a:r>
            <a:r>
              <a:rPr lang="ru-RU" dirty="0" smtClean="0"/>
              <a:t> Выучить теоретический материал согласно НАШТОБУЗУ, §21, 22, конспект урока.</a:t>
            </a:r>
          </a:p>
          <a:p>
            <a:r>
              <a:rPr lang="ru-RU" i="1" dirty="0" smtClean="0"/>
              <a:t>На выбор:</a:t>
            </a:r>
            <a:r>
              <a:rPr lang="ru-RU" dirty="0" smtClean="0"/>
              <a:t> из предложенного списка задач 2 задачи из части А, 2 задачи из части Б.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326</Words>
  <Application>Microsoft Office PowerPoint</Application>
  <PresentationFormat>Экран (4:3)</PresentationFormat>
  <Paragraphs>43</Paragraphs>
  <Slides>13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Доброе утро, добрый день </vt:lpstr>
      <vt:lpstr>Какие утверждения справедливы для идеального газа?</vt:lpstr>
      <vt:lpstr>Физические величины, которыми можно описать состояние идеального газа.</vt:lpstr>
      <vt:lpstr>Цели урока</vt:lpstr>
      <vt:lpstr>Слайд 5</vt:lpstr>
      <vt:lpstr>Связать между собой параметры идеального газа в двух различных состояниях</vt:lpstr>
      <vt:lpstr>Слайд 7</vt:lpstr>
      <vt:lpstr>Слайд 8</vt:lpstr>
      <vt:lpstr>Слайд 9</vt:lpstr>
      <vt:lpstr>Слайд 10</vt:lpstr>
      <vt:lpstr>Задание для самопроверки</vt:lpstr>
      <vt:lpstr>Правильные ответы </vt:lpstr>
      <vt:lpstr>Домашнее задание</vt:lpstr>
    </vt:vector>
  </TitlesOfParts>
  <Company>SibirSoft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Tanya Afanasik</dc:creator>
  <cp:lastModifiedBy>Tanya Afanasik</cp:lastModifiedBy>
  <cp:revision>11</cp:revision>
  <dcterms:created xsi:type="dcterms:W3CDTF">2012-08-02T03:48:52Z</dcterms:created>
  <dcterms:modified xsi:type="dcterms:W3CDTF">2012-08-07T01:40:05Z</dcterms:modified>
</cp:coreProperties>
</file>