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84" r:id="rId4"/>
    <p:sldId id="279" r:id="rId5"/>
    <p:sldId id="283" r:id="rId6"/>
    <p:sldId id="270" r:id="rId7"/>
    <p:sldId id="271" r:id="rId8"/>
    <p:sldId id="272" r:id="rId9"/>
    <p:sldId id="273" r:id="rId10"/>
    <p:sldId id="274" r:id="rId11"/>
    <p:sldId id="275" r:id="rId12"/>
    <p:sldId id="276" r:id="rId13"/>
    <p:sldId id="277" r:id="rId14"/>
    <p:sldId id="278" r:id="rId15"/>
    <p:sldId id="285" r:id="rId16"/>
  </p:sldIdLst>
  <p:sldSz cx="9144000" cy="6858000" type="screen4x3"/>
  <p:notesSz cx="6858000" cy="9144000"/>
  <p:defaultTextStyle>
    <a:defPPr>
      <a:defRPr lang="be-BY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2609" autoAdjust="0"/>
  </p:normalViewPr>
  <p:slideViewPr>
    <p:cSldViewPr>
      <p:cViewPr varScale="1">
        <p:scale>
          <a:sx n="53" d="100"/>
          <a:sy n="53" d="100"/>
        </p:scale>
        <p:origin x="-14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FAC3B-DAC0-4411-B838-C32EB76A30CC}" type="datetimeFigureOut">
              <a:rPr lang="be-BY" smtClean="0"/>
              <a:pPr/>
              <a:t>30.01.2014</a:t>
            </a:fld>
            <a:endParaRPr lang="be-BY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e-BY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3A487-80F5-4D23-83E4-AAE533E01095}" type="slidenum">
              <a:rPr lang="be-BY" smtClean="0"/>
              <a:pPr/>
              <a:t>‹#›</a:t>
            </a:fld>
            <a:endParaRPr lang="be-BY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FAC3B-DAC0-4411-B838-C32EB76A30CC}" type="datetimeFigureOut">
              <a:rPr lang="be-BY" smtClean="0"/>
              <a:pPr/>
              <a:t>30.01.2014</a:t>
            </a:fld>
            <a:endParaRPr lang="be-BY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e-BY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3A487-80F5-4D23-83E4-AAE533E01095}" type="slidenum">
              <a:rPr lang="be-BY" smtClean="0"/>
              <a:pPr/>
              <a:t>‹#›</a:t>
            </a:fld>
            <a:endParaRPr lang="be-BY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FAC3B-DAC0-4411-B838-C32EB76A30CC}" type="datetimeFigureOut">
              <a:rPr lang="be-BY" smtClean="0"/>
              <a:pPr/>
              <a:t>30.01.2014</a:t>
            </a:fld>
            <a:endParaRPr lang="be-BY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e-BY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3A487-80F5-4D23-83E4-AAE533E01095}" type="slidenum">
              <a:rPr lang="be-BY" smtClean="0"/>
              <a:pPr/>
              <a:t>‹#›</a:t>
            </a:fld>
            <a:endParaRPr lang="be-BY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FAC3B-DAC0-4411-B838-C32EB76A30CC}" type="datetimeFigureOut">
              <a:rPr lang="be-BY" smtClean="0"/>
              <a:pPr/>
              <a:t>30.01.2014</a:t>
            </a:fld>
            <a:endParaRPr lang="be-BY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e-BY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3A487-80F5-4D23-83E4-AAE533E01095}" type="slidenum">
              <a:rPr lang="be-BY" smtClean="0"/>
              <a:pPr/>
              <a:t>‹#›</a:t>
            </a:fld>
            <a:endParaRPr lang="be-BY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FAC3B-DAC0-4411-B838-C32EB76A30CC}" type="datetimeFigureOut">
              <a:rPr lang="be-BY" smtClean="0"/>
              <a:pPr/>
              <a:t>30.01.2014</a:t>
            </a:fld>
            <a:endParaRPr lang="be-BY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e-BY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3A487-80F5-4D23-83E4-AAE533E01095}" type="slidenum">
              <a:rPr lang="be-BY" smtClean="0"/>
              <a:pPr/>
              <a:t>‹#›</a:t>
            </a:fld>
            <a:endParaRPr lang="be-BY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FAC3B-DAC0-4411-B838-C32EB76A30CC}" type="datetimeFigureOut">
              <a:rPr lang="be-BY" smtClean="0"/>
              <a:pPr/>
              <a:t>30.01.2014</a:t>
            </a:fld>
            <a:endParaRPr lang="be-BY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e-BY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3A487-80F5-4D23-83E4-AAE533E01095}" type="slidenum">
              <a:rPr lang="be-BY" smtClean="0"/>
              <a:pPr/>
              <a:t>‹#›</a:t>
            </a:fld>
            <a:endParaRPr lang="be-BY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FAC3B-DAC0-4411-B838-C32EB76A30CC}" type="datetimeFigureOut">
              <a:rPr lang="be-BY" smtClean="0"/>
              <a:pPr/>
              <a:t>30.01.2014</a:t>
            </a:fld>
            <a:endParaRPr lang="be-BY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e-BY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3A487-80F5-4D23-83E4-AAE533E01095}" type="slidenum">
              <a:rPr lang="be-BY" smtClean="0"/>
              <a:pPr/>
              <a:t>‹#›</a:t>
            </a:fld>
            <a:endParaRPr lang="be-BY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FAC3B-DAC0-4411-B838-C32EB76A30CC}" type="datetimeFigureOut">
              <a:rPr lang="be-BY" smtClean="0"/>
              <a:pPr/>
              <a:t>30.01.2014</a:t>
            </a:fld>
            <a:endParaRPr lang="be-BY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e-BY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3A487-80F5-4D23-83E4-AAE533E01095}" type="slidenum">
              <a:rPr lang="be-BY" smtClean="0"/>
              <a:pPr/>
              <a:t>‹#›</a:t>
            </a:fld>
            <a:endParaRPr lang="be-BY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FAC3B-DAC0-4411-B838-C32EB76A30CC}" type="datetimeFigureOut">
              <a:rPr lang="be-BY" smtClean="0"/>
              <a:pPr/>
              <a:t>30.01.2014</a:t>
            </a:fld>
            <a:endParaRPr lang="be-BY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e-BY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3933A487-80F5-4D23-83E4-AAE533E01095}" type="slidenum">
              <a:rPr lang="be-BY" smtClean="0"/>
              <a:pPr/>
              <a:t>‹#›</a:t>
            </a:fld>
            <a:endParaRPr lang="be-BY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FAC3B-DAC0-4411-B838-C32EB76A30CC}" type="datetimeFigureOut">
              <a:rPr lang="be-BY" smtClean="0"/>
              <a:pPr/>
              <a:t>30.01.2014</a:t>
            </a:fld>
            <a:endParaRPr lang="be-BY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e-BY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3A487-80F5-4D23-83E4-AAE533E01095}" type="slidenum">
              <a:rPr lang="be-BY" smtClean="0"/>
              <a:pPr/>
              <a:t>‹#›</a:t>
            </a:fld>
            <a:endParaRPr lang="be-BY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FAC3B-DAC0-4411-B838-C32EB76A30CC}" type="datetimeFigureOut">
              <a:rPr lang="be-BY" smtClean="0"/>
              <a:pPr/>
              <a:t>30.01.2014</a:t>
            </a:fld>
            <a:endParaRPr lang="be-BY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e-BY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3A487-80F5-4D23-83E4-AAE533E01095}" type="slidenum">
              <a:rPr lang="be-BY" smtClean="0"/>
              <a:pPr/>
              <a:t>‹#›</a:t>
            </a:fld>
            <a:endParaRPr lang="be-BY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C7FAC3B-DAC0-4411-B838-C32EB76A30CC}" type="datetimeFigureOut">
              <a:rPr lang="be-BY" smtClean="0"/>
              <a:pPr/>
              <a:t>30.01.2014</a:t>
            </a:fld>
            <a:endParaRPr lang="be-BY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be-BY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3933A487-80F5-4D23-83E4-AAE533E01095}" type="slidenum">
              <a:rPr lang="be-BY" smtClean="0"/>
              <a:pPr/>
              <a:t>‹#›</a:t>
            </a:fld>
            <a:endParaRPr lang="be-BY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66952" y="2967335"/>
            <a:ext cx="901009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Приветствую Вас, друзья !</a:t>
            </a:r>
            <a:endParaRPr lang="be-BY" sz="5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5720" y="1071546"/>
            <a:ext cx="8643998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Подлежащее – это </a:t>
            </a:r>
            <a:r>
              <a:rPr lang="ru-RU" sz="3200" b="1" i="1" u="sng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главный член предложения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, который </a:t>
            </a:r>
            <a:r>
              <a:rPr lang="ru-RU" sz="3200" b="1" i="1" u="sng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обозначает  то, о чём или о ком говорится в предложении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sz="32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Подлежащее отвечает на вопросы </a:t>
            </a:r>
          </a:p>
          <a:p>
            <a:r>
              <a:rPr lang="ru-RU" sz="3200" b="1" i="1" u="sng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кто? что?</a:t>
            </a:r>
            <a:endParaRPr lang="ru-RU" sz="3200" b="1" i="1" dirty="0" smtClean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32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Подлежащее выражается </a:t>
            </a:r>
            <a:r>
              <a:rPr lang="ru-RU" sz="3200" b="1" i="1" u="sng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именем существительным  или местоимением в именительном падеже</a:t>
            </a:r>
            <a:r>
              <a:rPr lang="ru-RU" sz="32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428596" y="857232"/>
            <a:ext cx="8310473" cy="5158736"/>
            <a:chOff x="1050" y="7122"/>
            <a:chExt cx="10184" cy="2385"/>
          </a:xfrm>
        </p:grpSpPr>
        <p:cxnSp>
          <p:nvCxnSpPr>
            <p:cNvPr id="1028" name="AutoShape 4"/>
            <p:cNvCxnSpPr>
              <a:cxnSpLocks noChangeShapeType="1"/>
            </p:cNvCxnSpPr>
            <p:nvPr/>
          </p:nvCxnSpPr>
          <p:spPr bwMode="auto">
            <a:xfrm flipV="1">
              <a:off x="7065" y="7227"/>
              <a:ext cx="1260" cy="25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</p:cxnSp>
        <p:cxnSp>
          <p:nvCxnSpPr>
            <p:cNvPr id="1029" name="AutoShape 5"/>
            <p:cNvCxnSpPr>
              <a:cxnSpLocks noChangeShapeType="1"/>
            </p:cNvCxnSpPr>
            <p:nvPr/>
          </p:nvCxnSpPr>
          <p:spPr bwMode="auto">
            <a:xfrm>
              <a:off x="7590" y="7994"/>
              <a:ext cx="960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</p:cxnSp>
        <p:cxnSp>
          <p:nvCxnSpPr>
            <p:cNvPr id="1030" name="AutoShape 6"/>
            <p:cNvCxnSpPr>
              <a:cxnSpLocks noChangeShapeType="1"/>
            </p:cNvCxnSpPr>
            <p:nvPr/>
          </p:nvCxnSpPr>
          <p:spPr bwMode="auto">
            <a:xfrm>
              <a:off x="7335" y="8517"/>
              <a:ext cx="1215" cy="24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</p:cxnSp>
        <p:cxnSp>
          <p:nvCxnSpPr>
            <p:cNvPr id="1031" name="AutoShape 7"/>
            <p:cNvCxnSpPr>
              <a:cxnSpLocks noChangeShapeType="1"/>
            </p:cNvCxnSpPr>
            <p:nvPr/>
          </p:nvCxnSpPr>
          <p:spPr bwMode="auto">
            <a:xfrm flipH="1" flipV="1">
              <a:off x="3930" y="7317"/>
              <a:ext cx="1350" cy="25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</p:cxnSp>
        <p:cxnSp>
          <p:nvCxnSpPr>
            <p:cNvPr id="1032" name="AutoShape 8"/>
            <p:cNvCxnSpPr>
              <a:cxnSpLocks noChangeShapeType="1"/>
            </p:cNvCxnSpPr>
            <p:nvPr/>
          </p:nvCxnSpPr>
          <p:spPr bwMode="auto">
            <a:xfrm flipH="1">
              <a:off x="3705" y="7994"/>
              <a:ext cx="1320" cy="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</p:cxnSp>
        <p:cxnSp>
          <p:nvCxnSpPr>
            <p:cNvPr id="1033" name="AutoShape 9"/>
            <p:cNvCxnSpPr>
              <a:cxnSpLocks noChangeShapeType="1"/>
            </p:cNvCxnSpPr>
            <p:nvPr/>
          </p:nvCxnSpPr>
          <p:spPr bwMode="auto">
            <a:xfrm flipH="1">
              <a:off x="3930" y="8412"/>
              <a:ext cx="1200" cy="24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</p:cxnSp>
        <p:cxnSp>
          <p:nvCxnSpPr>
            <p:cNvPr id="1034" name="AutoShape 10"/>
            <p:cNvCxnSpPr>
              <a:cxnSpLocks noChangeShapeType="1"/>
            </p:cNvCxnSpPr>
            <p:nvPr/>
          </p:nvCxnSpPr>
          <p:spPr bwMode="auto">
            <a:xfrm rot="16200000" flipH="1">
              <a:off x="6124" y="8952"/>
              <a:ext cx="357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</p:cxnSp>
        <p:sp>
          <p:nvSpPr>
            <p:cNvPr id="1035" name="Rectangle 11"/>
            <p:cNvSpPr>
              <a:spLocks noChangeArrowheads="1"/>
            </p:cNvSpPr>
            <p:nvPr/>
          </p:nvSpPr>
          <p:spPr bwMode="auto">
            <a:xfrm>
              <a:off x="1050" y="7122"/>
              <a:ext cx="2880" cy="360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be-BY" sz="16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Times New Roman" pitchFamily="18" charset="0"/>
                </a:rPr>
                <a:t>Имя существительное 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be-BY" sz="16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Times New Roman" pitchFamily="18" charset="0"/>
                </a:rPr>
                <a:t>в И.п.</a:t>
              </a:r>
            </a:p>
          </p:txBody>
        </p:sp>
        <p:sp>
          <p:nvSpPr>
            <p:cNvPr id="1036" name="Rectangle 12"/>
            <p:cNvSpPr>
              <a:spLocks noChangeArrowheads="1"/>
            </p:cNvSpPr>
            <p:nvPr/>
          </p:nvSpPr>
          <p:spPr bwMode="auto">
            <a:xfrm>
              <a:off x="1275" y="8517"/>
              <a:ext cx="2655" cy="360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be-BY" sz="16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Times New Roman" pitchFamily="18" charset="0"/>
                </a:rPr>
                <a:t>Инфинитив </a:t>
              </a:r>
            </a:p>
          </p:txBody>
        </p:sp>
        <p:sp>
          <p:nvSpPr>
            <p:cNvPr id="1037" name="Rectangle 13"/>
            <p:cNvSpPr>
              <a:spLocks noChangeArrowheads="1"/>
            </p:cNvSpPr>
            <p:nvPr/>
          </p:nvSpPr>
          <p:spPr bwMode="auto">
            <a:xfrm>
              <a:off x="1050" y="7816"/>
              <a:ext cx="2655" cy="334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be-BY" sz="16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Times New Roman" pitchFamily="18" charset="0"/>
                </a:rPr>
                <a:t>Местоимение 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be-BY" sz="16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Times New Roman" pitchFamily="18" charset="0"/>
                </a:rPr>
                <a:t> в И.п.</a:t>
              </a:r>
            </a:p>
          </p:txBody>
        </p:sp>
        <p:sp>
          <p:nvSpPr>
            <p:cNvPr id="1038" name="Rectangle 14"/>
            <p:cNvSpPr>
              <a:spLocks noChangeArrowheads="1"/>
            </p:cNvSpPr>
            <p:nvPr/>
          </p:nvSpPr>
          <p:spPr bwMode="auto">
            <a:xfrm>
              <a:off x="8325" y="7122"/>
              <a:ext cx="2655" cy="360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be-BY" sz="16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Times New Roman" pitchFamily="18" charset="0"/>
                </a:rPr>
                <a:t>Собственное наименование</a:t>
              </a:r>
            </a:p>
          </p:txBody>
        </p:sp>
        <p:sp>
          <p:nvSpPr>
            <p:cNvPr id="1039" name="Rectangle 15"/>
            <p:cNvSpPr>
              <a:spLocks noChangeArrowheads="1"/>
            </p:cNvSpPr>
            <p:nvPr/>
          </p:nvSpPr>
          <p:spPr bwMode="auto">
            <a:xfrm>
              <a:off x="8550" y="7812"/>
              <a:ext cx="2655" cy="334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be-BY" sz="16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Times New Roman" pitchFamily="18" charset="0"/>
                </a:rPr>
                <a:t>Фразеологизм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endParaRPr lang="be-BY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be-BY" sz="16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Times New Roman" pitchFamily="18" charset="0"/>
                </a:rPr>
                <a:t> </a:t>
              </a:r>
            </a:p>
          </p:txBody>
        </p:sp>
        <p:sp>
          <p:nvSpPr>
            <p:cNvPr id="1040" name="Rectangle 16"/>
            <p:cNvSpPr>
              <a:spLocks noChangeArrowheads="1"/>
            </p:cNvSpPr>
            <p:nvPr/>
          </p:nvSpPr>
          <p:spPr bwMode="auto">
            <a:xfrm>
              <a:off x="8579" y="8509"/>
              <a:ext cx="2655" cy="460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be-BY" sz="16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Times New Roman" pitchFamily="18" charset="0"/>
                </a:rPr>
                <a:t>Синтаксически неделимое словосочетание </a:t>
              </a:r>
            </a:p>
          </p:txBody>
        </p:sp>
        <p:sp>
          <p:nvSpPr>
            <p:cNvPr id="1041" name="Rectangle 17"/>
            <p:cNvSpPr>
              <a:spLocks noChangeArrowheads="1"/>
            </p:cNvSpPr>
            <p:nvPr/>
          </p:nvSpPr>
          <p:spPr bwMode="auto">
            <a:xfrm>
              <a:off x="4082" y="9144"/>
              <a:ext cx="4403" cy="363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be-BY" sz="16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Times New Roman" pitchFamily="18" charset="0"/>
                </a:rPr>
                <a:t>Другая часть речи, употреблённая в значении  имени существительного</a:t>
              </a:r>
            </a:p>
          </p:txBody>
        </p:sp>
        <p:sp>
          <p:nvSpPr>
            <p:cNvPr id="1027" name="Oval 3"/>
            <p:cNvSpPr>
              <a:spLocks noChangeArrowheads="1"/>
            </p:cNvSpPr>
            <p:nvPr/>
          </p:nvSpPr>
          <p:spPr bwMode="auto">
            <a:xfrm>
              <a:off x="4464" y="7317"/>
              <a:ext cx="3502" cy="1545"/>
            </a:xfrm>
            <a:prstGeom prst="ellipse">
              <a:avLst/>
            </a:prstGeom>
            <a:ln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endParaRPr kumimoji="0" lang="be-BY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be-BY" sz="2400" b="1" i="0" u="none" strike="noStrike" normalizeH="0" baseline="0" dirty="0" smtClean="0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gradFill>
                    <a:gsLst>
                      <a:gs pos="0">
                        <a:schemeClr val="accent1">
                          <a:tint val="40000"/>
                          <a:satMod val="250000"/>
                        </a:schemeClr>
                      </a:gs>
                      <a:gs pos="9000">
                        <a:schemeClr val="accent1">
                          <a:tint val="52000"/>
                          <a:satMod val="300000"/>
                        </a:schemeClr>
                      </a:gs>
                      <a:gs pos="50000">
                        <a:schemeClr val="accent1">
                          <a:shade val="20000"/>
                          <a:satMod val="300000"/>
                        </a:schemeClr>
                      </a:gs>
                      <a:gs pos="79000">
                        <a:schemeClr val="accent1">
                          <a:tint val="52000"/>
                          <a:satMod val="300000"/>
                        </a:schemeClr>
                      </a:gs>
                      <a:gs pos="100000">
                        <a:schemeClr val="accent1">
                          <a:tint val="40000"/>
                          <a:satMod val="250000"/>
                        </a:schemeClr>
                      </a:gs>
                    </a:gsLst>
                    <a:lin ang="5400000"/>
                  </a:gradFill>
                  <a:latin typeface="Times New Roman" pitchFamily="18" charset="0"/>
                  <a:cs typeface="Times New Roman" pitchFamily="18" charset="0"/>
                </a:rPr>
                <a:t>Способы выражения подлежащего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be-BY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9" name="Text Box 5"/>
          <p:cNvSpPr txBox="1">
            <a:spLocks noChangeArrowheads="1"/>
          </p:cNvSpPr>
          <p:nvPr/>
        </p:nvSpPr>
        <p:spPr bwMode="auto">
          <a:xfrm>
            <a:off x="1142976" y="857232"/>
            <a:ext cx="7386664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ru-RU" sz="4400" b="1" dirty="0" smtClean="0">
                <a:solidFill>
                  <a:srgbClr val="FF0000"/>
                </a:solidFill>
              </a:rPr>
              <a:t>Существительное </a:t>
            </a:r>
            <a:r>
              <a:rPr lang="ru-RU" sz="4400" b="1" dirty="0">
                <a:solidFill>
                  <a:srgbClr val="FF0000"/>
                </a:solidFill>
              </a:rPr>
              <a:t>в </a:t>
            </a:r>
            <a:r>
              <a:rPr lang="ru-RU" sz="4400" b="1" dirty="0" err="1">
                <a:solidFill>
                  <a:srgbClr val="FF0000"/>
                </a:solidFill>
              </a:rPr>
              <a:t>Им.п</a:t>
            </a:r>
            <a:endParaRPr lang="ru-RU" sz="4400" b="1" dirty="0">
              <a:solidFill>
                <a:srgbClr val="FF0000"/>
              </a:solidFill>
            </a:endParaRPr>
          </a:p>
        </p:txBody>
      </p:sp>
      <p:sp>
        <p:nvSpPr>
          <p:cNvPr id="6150" name="Text Box 6"/>
          <p:cNvSpPr txBox="1">
            <a:spLocks noChangeArrowheads="1"/>
          </p:cNvSpPr>
          <p:nvPr/>
        </p:nvSpPr>
        <p:spPr bwMode="auto">
          <a:xfrm>
            <a:off x="2339975" y="3213100"/>
            <a:ext cx="49688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endParaRPr lang="be-BY" sz="1800"/>
          </a:p>
        </p:txBody>
      </p:sp>
      <p:sp>
        <p:nvSpPr>
          <p:cNvPr id="6151" name="Text Box 7"/>
          <p:cNvSpPr txBox="1">
            <a:spLocks noChangeArrowheads="1"/>
          </p:cNvSpPr>
          <p:nvPr/>
        </p:nvSpPr>
        <p:spPr bwMode="auto">
          <a:xfrm>
            <a:off x="500034" y="1928802"/>
            <a:ext cx="8286808" cy="216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5400" b="1" i="1" dirty="0" smtClean="0">
                <a:solidFill>
                  <a:srgbClr val="0066FF"/>
                </a:solidFill>
                <a:latin typeface="Times New Roman" pitchFamily="18" charset="0"/>
                <a:cs typeface="Times New Roman" pitchFamily="18" charset="0"/>
              </a:rPr>
              <a:t>1. Воды </a:t>
            </a:r>
            <a:r>
              <a:rPr lang="ru-RU" sz="5400" b="1" i="1" dirty="0">
                <a:solidFill>
                  <a:srgbClr val="0066FF"/>
                </a:solidFill>
                <a:latin typeface="Times New Roman" pitchFamily="18" charset="0"/>
                <a:cs typeface="Times New Roman" pitchFamily="18" charset="0"/>
              </a:rPr>
              <a:t>светлые катила</a:t>
            </a:r>
          </a:p>
          <a:p>
            <a:pPr algn="ctr">
              <a:spcBef>
                <a:spcPct val="50000"/>
              </a:spcBef>
            </a:pPr>
            <a:r>
              <a:rPr lang="ru-RU" sz="5400" b="1" i="1" dirty="0" smtClean="0">
                <a:solidFill>
                  <a:srgbClr val="0066FF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5400" b="1" i="1" dirty="0">
                <a:solidFill>
                  <a:srgbClr val="0066FF"/>
                </a:solidFill>
                <a:latin typeface="Times New Roman" pitchFamily="18" charset="0"/>
                <a:cs typeface="Times New Roman" pitchFamily="18" charset="0"/>
              </a:rPr>
              <a:t>яркой зелени</a:t>
            </a:r>
            <a:r>
              <a:rPr lang="ru-RU" sz="5400" b="1" dirty="0">
                <a:solidFill>
                  <a:srgbClr val="0066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400" b="1" u="sng" dirty="0">
                <a:solidFill>
                  <a:srgbClr val="0066FF"/>
                </a:solidFill>
                <a:latin typeface="Times New Roman" pitchFamily="18" charset="0"/>
                <a:cs typeface="Times New Roman" pitchFamily="18" charset="0"/>
              </a:rPr>
              <a:t>река.</a:t>
            </a:r>
          </a:p>
        </p:txBody>
      </p:sp>
      <p:pic>
        <p:nvPicPr>
          <p:cNvPr id="6146" name="Picture 2" descr="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72264" y="4071942"/>
            <a:ext cx="1528762" cy="23764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9" grpId="0"/>
      <p:bldP spid="615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" name="Picture 0" descr="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8662" y="3357562"/>
            <a:ext cx="1608137" cy="2501900"/>
          </a:xfrm>
          <a:prstGeom prst="rect">
            <a:avLst/>
          </a:prstGeom>
          <a:noFill/>
        </p:spPr>
      </p:pic>
      <p:sp>
        <p:nvSpPr>
          <p:cNvPr id="8193" name="Text Box 1"/>
          <p:cNvSpPr txBox="1">
            <a:spLocks noChangeArrowheads="1"/>
          </p:cNvSpPr>
          <p:nvPr/>
        </p:nvSpPr>
        <p:spPr bwMode="auto">
          <a:xfrm>
            <a:off x="1042988" y="1628775"/>
            <a:ext cx="74168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be-BY"/>
          </a:p>
        </p:txBody>
      </p:sp>
      <p:sp>
        <p:nvSpPr>
          <p:cNvPr id="5" name="Прямоугольник 4"/>
          <p:cNvSpPr/>
          <p:nvPr/>
        </p:nvSpPr>
        <p:spPr>
          <a:xfrm>
            <a:off x="1428728" y="2357430"/>
            <a:ext cx="657228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Tx/>
              <a:buNone/>
            </a:pPr>
            <a:r>
              <a:rPr lang="ru-RU" sz="5400" b="1" i="1" dirty="0" smtClean="0">
                <a:solidFill>
                  <a:srgbClr val="0066FF"/>
                </a:solidFill>
              </a:rPr>
              <a:t>2. </a:t>
            </a:r>
            <a:r>
              <a:rPr lang="ru-RU" sz="5400" b="1" i="1" u="sng" dirty="0" smtClean="0">
                <a:solidFill>
                  <a:srgbClr val="0066FF"/>
                </a:solidFill>
              </a:rPr>
              <a:t>Кто-то</a:t>
            </a:r>
            <a:r>
              <a:rPr lang="ru-RU" sz="5400" dirty="0" smtClean="0">
                <a:solidFill>
                  <a:srgbClr val="0066FF"/>
                </a:solidFill>
              </a:rPr>
              <a:t> позвонил.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695740" y="1000108"/>
            <a:ext cx="5657447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buFontTx/>
              <a:buNone/>
            </a:pPr>
            <a:r>
              <a:rPr lang="ru-RU" sz="4400" b="1" dirty="0" smtClean="0">
                <a:solidFill>
                  <a:srgbClr val="FF0000"/>
                </a:solidFill>
              </a:rPr>
              <a:t>Местоимение в Им. п.</a:t>
            </a:r>
            <a:endParaRPr lang="ru-RU" sz="4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>
          <a:xfrm>
            <a:off x="428596" y="1000108"/>
            <a:ext cx="8501122" cy="4525963"/>
          </a:xfrm>
        </p:spPr>
        <p:txBody>
          <a:bodyPr/>
          <a:lstStyle/>
          <a:p>
            <a:pPr algn="ctr">
              <a:buFontTx/>
              <a:buNone/>
            </a:pPr>
            <a:r>
              <a:rPr lang="ru-RU" sz="4800" b="1" dirty="0" smtClean="0">
                <a:solidFill>
                  <a:srgbClr val="FF0000"/>
                </a:solidFill>
              </a:rPr>
              <a:t>Имя прилагательное</a:t>
            </a:r>
            <a:endParaRPr lang="ru-RU" sz="4800" b="1" dirty="0">
              <a:solidFill>
                <a:srgbClr val="FF0000"/>
              </a:solidFill>
            </a:endParaRPr>
          </a:p>
          <a:p>
            <a:endParaRPr lang="ru-RU" dirty="0"/>
          </a:p>
          <a:p>
            <a:pPr>
              <a:buFontTx/>
              <a:buNone/>
            </a:pPr>
            <a:r>
              <a:rPr lang="ru-RU" sz="5400" dirty="0" smtClean="0">
                <a:solidFill>
                  <a:srgbClr val="0066FF"/>
                </a:solidFill>
              </a:rPr>
              <a:t>3. В гостиной </a:t>
            </a:r>
            <a:r>
              <a:rPr lang="ru-RU" sz="5400" b="1" i="1" u="sng" dirty="0" smtClean="0">
                <a:solidFill>
                  <a:srgbClr val="0066FF"/>
                </a:solidFill>
              </a:rPr>
              <a:t>взрослые</a:t>
            </a:r>
            <a:r>
              <a:rPr lang="ru-RU" sz="5400" dirty="0" smtClean="0">
                <a:solidFill>
                  <a:srgbClr val="0066FF"/>
                </a:solidFill>
              </a:rPr>
              <a:t> смотрели телевизор.</a:t>
            </a:r>
            <a:endParaRPr lang="ru-RU" sz="5400" dirty="0">
              <a:solidFill>
                <a:srgbClr val="0066FF"/>
              </a:solidFill>
            </a:endParaRPr>
          </a:p>
        </p:txBody>
      </p:sp>
      <p:pic>
        <p:nvPicPr>
          <p:cNvPr id="10240" name="Picture 0" descr="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15140" y="3286124"/>
            <a:ext cx="1885950" cy="29337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>
          <a:xfrm>
            <a:off x="571472" y="714356"/>
            <a:ext cx="8001056" cy="4525962"/>
          </a:xfrm>
        </p:spPr>
        <p:txBody>
          <a:bodyPr/>
          <a:lstStyle/>
          <a:p>
            <a:pPr algn="ctr">
              <a:buFontTx/>
              <a:buNone/>
            </a:pPr>
            <a:r>
              <a:rPr lang="ru-RU" sz="4800" b="1" dirty="0">
                <a:solidFill>
                  <a:srgbClr val="FF0000"/>
                </a:solidFill>
              </a:rPr>
              <a:t>Причастие</a:t>
            </a:r>
          </a:p>
          <a:p>
            <a:pPr algn="ctr"/>
            <a:endParaRPr lang="ru-RU" dirty="0"/>
          </a:p>
          <a:p>
            <a:pPr>
              <a:buFontTx/>
              <a:buNone/>
            </a:pPr>
            <a:r>
              <a:rPr lang="ru-RU" sz="4800" dirty="0" smtClean="0">
                <a:solidFill>
                  <a:srgbClr val="0066FF"/>
                </a:solidFill>
              </a:rPr>
              <a:t>4. </a:t>
            </a:r>
            <a:r>
              <a:rPr lang="ru-RU" sz="4400" b="1" i="1" u="sng" dirty="0" smtClean="0">
                <a:solidFill>
                  <a:srgbClr val="0066FF"/>
                </a:solidFill>
              </a:rPr>
              <a:t>Присутствующие</a:t>
            </a:r>
            <a:r>
              <a:rPr lang="ru-RU" sz="4400" dirty="0" smtClean="0">
                <a:solidFill>
                  <a:srgbClr val="0066FF"/>
                </a:solidFill>
              </a:rPr>
              <a:t> </a:t>
            </a:r>
            <a:r>
              <a:rPr lang="ru-RU" sz="4400" dirty="0">
                <a:solidFill>
                  <a:srgbClr val="0066FF"/>
                </a:solidFill>
              </a:rPr>
              <a:t>говорили </a:t>
            </a:r>
            <a:br>
              <a:rPr lang="ru-RU" sz="4400" dirty="0">
                <a:solidFill>
                  <a:srgbClr val="0066FF"/>
                </a:solidFill>
              </a:rPr>
            </a:br>
            <a:r>
              <a:rPr lang="ru-RU" sz="4400" dirty="0">
                <a:solidFill>
                  <a:srgbClr val="0066FF"/>
                </a:solidFill>
              </a:rPr>
              <a:t>о разном.</a:t>
            </a:r>
          </a:p>
        </p:txBody>
      </p:sp>
      <p:pic>
        <p:nvPicPr>
          <p:cNvPr id="4" name="Picture 0" descr="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57752" y="3143248"/>
            <a:ext cx="1885950" cy="29337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>
          <a:xfrm>
            <a:off x="714348" y="785794"/>
            <a:ext cx="7643813" cy="4525962"/>
          </a:xfrm>
        </p:spPr>
        <p:txBody>
          <a:bodyPr/>
          <a:lstStyle/>
          <a:p>
            <a:pPr algn="ctr">
              <a:buFontTx/>
              <a:buNone/>
            </a:pPr>
            <a:r>
              <a:rPr lang="ru-RU" sz="4800" b="1" dirty="0" smtClean="0">
                <a:solidFill>
                  <a:srgbClr val="FF0000"/>
                </a:solidFill>
              </a:rPr>
              <a:t>Имя числительное</a:t>
            </a:r>
            <a:endParaRPr lang="ru-RU" sz="4800" b="1" dirty="0">
              <a:solidFill>
                <a:srgbClr val="FF0000"/>
              </a:solidFill>
            </a:endParaRPr>
          </a:p>
          <a:p>
            <a:pPr>
              <a:buFontTx/>
              <a:buNone/>
            </a:pPr>
            <a:endParaRPr lang="ru-RU" dirty="0"/>
          </a:p>
          <a:p>
            <a:pPr algn="ctr">
              <a:buFontTx/>
              <a:buNone/>
            </a:pPr>
            <a:r>
              <a:rPr lang="ru-RU" sz="4400" dirty="0" smtClean="0">
                <a:solidFill>
                  <a:srgbClr val="0066FF"/>
                </a:solidFill>
              </a:rPr>
              <a:t>5. </a:t>
            </a:r>
            <a:r>
              <a:rPr lang="ru-RU" sz="4400" b="1" i="1" u="sng" dirty="0" smtClean="0">
                <a:solidFill>
                  <a:srgbClr val="0066FF"/>
                </a:solidFill>
              </a:rPr>
              <a:t>Восемь</a:t>
            </a:r>
            <a:r>
              <a:rPr lang="ru-RU" sz="4400" b="1" i="1" dirty="0" smtClean="0">
                <a:solidFill>
                  <a:srgbClr val="0066FF"/>
                </a:solidFill>
              </a:rPr>
              <a:t> </a:t>
            </a:r>
            <a:r>
              <a:rPr lang="ru-RU" sz="4400" dirty="0">
                <a:solidFill>
                  <a:srgbClr val="0066FF"/>
                </a:solidFill>
              </a:rPr>
              <a:t>делится на четыре.</a:t>
            </a:r>
          </a:p>
        </p:txBody>
      </p:sp>
      <p:pic>
        <p:nvPicPr>
          <p:cNvPr id="12288" name="Picture 0" descr="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3071810"/>
            <a:ext cx="1885950" cy="29337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>
          <a:xfrm>
            <a:off x="428596" y="928670"/>
            <a:ext cx="8229600" cy="4525963"/>
          </a:xfrm>
        </p:spPr>
        <p:txBody>
          <a:bodyPr/>
          <a:lstStyle/>
          <a:p>
            <a:pPr algn="ctr">
              <a:buFontTx/>
              <a:buNone/>
            </a:pPr>
            <a:r>
              <a:rPr lang="ru-RU" sz="4800" b="1" dirty="0" smtClean="0">
                <a:solidFill>
                  <a:srgbClr val="FF0000"/>
                </a:solidFill>
              </a:rPr>
              <a:t>Наречие</a:t>
            </a:r>
            <a:endParaRPr lang="ru-RU" sz="4800" b="1" dirty="0">
              <a:solidFill>
                <a:srgbClr val="FF0000"/>
              </a:solidFill>
            </a:endParaRPr>
          </a:p>
          <a:p>
            <a:pPr algn="ctr">
              <a:buFontTx/>
              <a:buNone/>
            </a:pPr>
            <a:endParaRPr lang="ru-RU" dirty="0"/>
          </a:p>
          <a:p>
            <a:pPr algn="ctr">
              <a:buFontTx/>
              <a:buNone/>
            </a:pPr>
            <a:r>
              <a:rPr lang="ru-RU" sz="4000" dirty="0" smtClean="0">
                <a:solidFill>
                  <a:srgbClr val="0066FF"/>
                </a:solidFill>
              </a:rPr>
              <a:t>6. Наше </a:t>
            </a:r>
            <a:r>
              <a:rPr lang="ru-RU" sz="4000" b="1" i="1" u="sng" dirty="0">
                <a:solidFill>
                  <a:srgbClr val="0066FF"/>
                </a:solidFill>
              </a:rPr>
              <a:t>завтра </a:t>
            </a:r>
            <a:r>
              <a:rPr lang="ru-RU" sz="4000" dirty="0">
                <a:solidFill>
                  <a:srgbClr val="0066FF"/>
                </a:solidFill>
              </a:rPr>
              <a:t>еще не наступило.</a:t>
            </a:r>
          </a:p>
        </p:txBody>
      </p:sp>
      <p:pic>
        <p:nvPicPr>
          <p:cNvPr id="13312" name="Picture 0" descr="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80112" y="3068960"/>
            <a:ext cx="1885950" cy="29337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357158" y="928670"/>
            <a:ext cx="8229600" cy="4525963"/>
          </a:xfrm>
        </p:spPr>
        <p:txBody>
          <a:bodyPr/>
          <a:lstStyle/>
          <a:p>
            <a:pPr algn="ctr">
              <a:buFontTx/>
              <a:buNone/>
            </a:pPr>
            <a:r>
              <a:rPr lang="ru-RU" sz="4800" b="1" dirty="0" smtClean="0">
                <a:solidFill>
                  <a:srgbClr val="FF0000"/>
                </a:solidFill>
              </a:rPr>
              <a:t>Междометие</a:t>
            </a:r>
            <a:endParaRPr lang="ru-RU" b="1" dirty="0">
              <a:solidFill>
                <a:srgbClr val="FF0000"/>
              </a:solidFill>
            </a:endParaRPr>
          </a:p>
          <a:p>
            <a:pPr algn="ctr"/>
            <a:endParaRPr lang="ru-RU" sz="2800" dirty="0"/>
          </a:p>
          <a:p>
            <a:pPr algn="ctr">
              <a:buFontTx/>
              <a:buNone/>
            </a:pPr>
            <a:r>
              <a:rPr lang="ru-RU" sz="4800" dirty="0" smtClean="0">
                <a:solidFill>
                  <a:srgbClr val="0066FF"/>
                </a:solidFill>
              </a:rPr>
              <a:t>7. Вот разлетелось </a:t>
            </a:r>
            <a:r>
              <a:rPr lang="ru-RU" sz="4800" b="1" i="1" u="sng" dirty="0">
                <a:solidFill>
                  <a:srgbClr val="0066FF"/>
                </a:solidFill>
              </a:rPr>
              <a:t>ау </a:t>
            </a:r>
            <a:r>
              <a:rPr lang="ru-RU" sz="4800" dirty="0">
                <a:solidFill>
                  <a:srgbClr val="0066FF"/>
                </a:solidFill>
              </a:rPr>
              <a:t>вдалеке.</a:t>
            </a:r>
          </a:p>
        </p:txBody>
      </p:sp>
      <p:pic>
        <p:nvPicPr>
          <p:cNvPr id="4" name="Picture 0" descr="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76256" y="3429000"/>
            <a:ext cx="1719263" cy="26733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>
          <a:xfrm>
            <a:off x="428596" y="1071546"/>
            <a:ext cx="8229600" cy="4525963"/>
          </a:xfrm>
        </p:spPr>
        <p:txBody>
          <a:bodyPr/>
          <a:lstStyle/>
          <a:p>
            <a:pPr algn="ctr">
              <a:buFontTx/>
              <a:buNone/>
            </a:pPr>
            <a:r>
              <a:rPr lang="ru-RU" sz="4800" b="1" dirty="0">
                <a:solidFill>
                  <a:srgbClr val="FF0000"/>
                </a:solidFill>
              </a:rPr>
              <a:t>Фразеологизмом</a:t>
            </a:r>
          </a:p>
          <a:p>
            <a:pPr algn="ctr"/>
            <a:endParaRPr lang="ru-RU" sz="4800" b="1" dirty="0">
              <a:solidFill>
                <a:srgbClr val="FF47FF"/>
              </a:solidFill>
            </a:endParaRPr>
          </a:p>
          <a:p>
            <a:pPr algn="ctr">
              <a:buFontTx/>
              <a:buNone/>
            </a:pPr>
            <a:r>
              <a:rPr lang="ru-RU" dirty="0" smtClean="0">
                <a:solidFill>
                  <a:srgbClr val="0066FF"/>
                </a:solidFill>
              </a:rPr>
              <a:t>8. У </a:t>
            </a:r>
            <a:r>
              <a:rPr lang="ru-RU" dirty="0">
                <a:solidFill>
                  <a:srgbClr val="0066FF"/>
                </a:solidFill>
              </a:rPr>
              <a:t>этого </a:t>
            </a:r>
            <a:r>
              <a:rPr lang="ru-RU" dirty="0" smtClean="0">
                <a:solidFill>
                  <a:srgbClr val="0066FF"/>
                </a:solidFill>
              </a:rPr>
              <a:t>старика было </a:t>
            </a:r>
            <a:r>
              <a:rPr lang="ru-RU" b="1" i="1" u="sng" dirty="0" smtClean="0">
                <a:solidFill>
                  <a:srgbClr val="0066FF"/>
                </a:solidFill>
              </a:rPr>
              <a:t>золотое сердце.</a:t>
            </a:r>
            <a:endParaRPr lang="ru-RU" b="1" i="1" u="sng" dirty="0">
              <a:solidFill>
                <a:srgbClr val="0066FF"/>
              </a:solidFill>
            </a:endParaRPr>
          </a:p>
        </p:txBody>
      </p:sp>
      <p:pic>
        <p:nvPicPr>
          <p:cNvPr id="36864" name="Picture 0" descr="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4876" y="3429000"/>
            <a:ext cx="1885950" cy="29337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>
          <a:xfrm>
            <a:off x="857224" y="928670"/>
            <a:ext cx="7859712" cy="4525963"/>
          </a:xfrm>
          <a:ln/>
        </p:spPr>
        <p:txBody>
          <a:bodyPr/>
          <a:lstStyle/>
          <a:p>
            <a:pPr algn="ctr">
              <a:buFontTx/>
              <a:buNone/>
            </a:pPr>
            <a:r>
              <a:rPr lang="ru-RU" sz="3600" b="1" dirty="0">
                <a:solidFill>
                  <a:srgbClr val="FF0000"/>
                </a:solidFill>
              </a:rPr>
              <a:t>Синтаксически неделимым словосочетанием</a:t>
            </a:r>
          </a:p>
          <a:p>
            <a:endParaRPr lang="ru-RU" dirty="0"/>
          </a:p>
          <a:p>
            <a:pPr algn="ctr">
              <a:buFontTx/>
              <a:buNone/>
            </a:pPr>
            <a:r>
              <a:rPr lang="ru-RU" sz="4000" b="1" i="1" dirty="0" smtClean="0">
                <a:solidFill>
                  <a:srgbClr val="0066FF"/>
                </a:solidFill>
              </a:rPr>
              <a:t>9. </a:t>
            </a:r>
            <a:r>
              <a:rPr lang="ru-RU" sz="4000" b="1" i="1" u="sng" dirty="0" smtClean="0">
                <a:solidFill>
                  <a:srgbClr val="0066FF"/>
                </a:solidFill>
              </a:rPr>
              <a:t>Дед </a:t>
            </a:r>
            <a:r>
              <a:rPr lang="ru-RU" sz="4000" b="1" i="1" u="sng" dirty="0">
                <a:solidFill>
                  <a:srgbClr val="0066FF"/>
                </a:solidFill>
              </a:rPr>
              <a:t>с бабушкой</a:t>
            </a:r>
            <a:r>
              <a:rPr lang="ru-RU" sz="4000" dirty="0">
                <a:solidFill>
                  <a:srgbClr val="0066FF"/>
                </a:solidFill>
              </a:rPr>
              <a:t> шли впереди.</a:t>
            </a:r>
          </a:p>
        </p:txBody>
      </p:sp>
      <p:pic>
        <p:nvPicPr>
          <p:cNvPr id="15360" name="Picture 0" descr="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56176" y="3284984"/>
            <a:ext cx="1719263" cy="26733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71472" y="928670"/>
            <a:ext cx="807249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Tx/>
              <a:buNone/>
            </a:pPr>
            <a:r>
              <a:rPr lang="ru-RU" sz="3600" b="1" dirty="0" smtClean="0">
                <a:solidFill>
                  <a:srgbClr val="FF0000"/>
                </a:solidFill>
              </a:rPr>
              <a:t>Инфинитив</a:t>
            </a:r>
          </a:p>
          <a:p>
            <a:pPr algn="ctr">
              <a:buFontTx/>
              <a:buNone/>
            </a:pPr>
            <a:endParaRPr lang="ru-RU" b="1" dirty="0" smtClean="0">
              <a:solidFill>
                <a:srgbClr val="FF47FF"/>
              </a:solidFill>
            </a:endParaRPr>
          </a:p>
          <a:p>
            <a:pPr algn="ctr">
              <a:buFontTx/>
              <a:buNone/>
            </a:pPr>
            <a:endParaRPr lang="ru-RU" b="1" dirty="0" smtClean="0">
              <a:solidFill>
                <a:srgbClr val="FF47FF"/>
              </a:solidFill>
            </a:endParaRPr>
          </a:p>
          <a:p>
            <a:pPr algn="ctr">
              <a:buFontTx/>
              <a:buNone/>
            </a:pPr>
            <a:endParaRPr lang="ru-RU" b="1" dirty="0" smtClean="0">
              <a:solidFill>
                <a:srgbClr val="FF47FF"/>
              </a:solidFill>
            </a:endParaRPr>
          </a:p>
          <a:p>
            <a:pPr algn="ctr">
              <a:buFontTx/>
              <a:buNone/>
            </a:pPr>
            <a:endParaRPr lang="ru-RU" dirty="0" smtClean="0"/>
          </a:p>
          <a:p>
            <a:pPr algn="ctr">
              <a:buFontTx/>
              <a:buNone/>
            </a:pPr>
            <a:r>
              <a:rPr lang="ru-RU" sz="3600" dirty="0" smtClean="0">
                <a:solidFill>
                  <a:srgbClr val="0066FF"/>
                </a:solidFill>
              </a:rPr>
              <a:t>10. В камни </a:t>
            </a:r>
            <a:r>
              <a:rPr lang="ru-RU" sz="3600" b="1" i="1" u="sng" dirty="0" smtClean="0">
                <a:solidFill>
                  <a:srgbClr val="0066FF"/>
                </a:solidFill>
              </a:rPr>
              <a:t>стрелять </a:t>
            </a:r>
            <a:r>
              <a:rPr lang="ru-RU" sz="3600" dirty="0" smtClean="0">
                <a:solidFill>
                  <a:srgbClr val="0066FF"/>
                </a:solidFill>
              </a:rPr>
              <a:t>– стрелы терять.</a:t>
            </a:r>
            <a:endParaRPr lang="be-BY" sz="3600" dirty="0"/>
          </a:p>
        </p:txBody>
      </p:sp>
      <p:pic>
        <p:nvPicPr>
          <p:cNvPr id="3" name="Picture 0" descr="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52120" y="3501008"/>
            <a:ext cx="1719263" cy="26733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5720" y="1142984"/>
            <a:ext cx="8501122" cy="27392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Tx/>
              <a:buNone/>
            </a:pPr>
            <a:r>
              <a:rPr lang="ru-RU" sz="3600" b="1" dirty="0" smtClean="0">
                <a:solidFill>
                  <a:srgbClr val="FF0000"/>
                </a:solidFill>
              </a:rPr>
              <a:t>Собственным наименованием</a:t>
            </a:r>
          </a:p>
          <a:p>
            <a:pPr algn="ctr">
              <a:buFontTx/>
              <a:buNone/>
            </a:pPr>
            <a:endParaRPr lang="ru-RU" sz="3600" b="1" dirty="0" smtClean="0">
              <a:solidFill>
                <a:srgbClr val="FF0000"/>
              </a:solidFill>
            </a:endParaRPr>
          </a:p>
          <a:p>
            <a:pPr algn="ctr">
              <a:buFontTx/>
              <a:buNone/>
            </a:pPr>
            <a:endParaRPr lang="ru-RU" sz="3600" dirty="0" smtClean="0">
              <a:solidFill>
                <a:srgbClr val="FF0000"/>
              </a:solidFill>
            </a:endParaRPr>
          </a:p>
          <a:p>
            <a:pPr>
              <a:buFontTx/>
              <a:buNone/>
            </a:pPr>
            <a:r>
              <a:rPr lang="ru-RU" sz="3200" b="1" i="1" dirty="0" smtClean="0">
                <a:solidFill>
                  <a:srgbClr val="0066FF"/>
                </a:solidFill>
              </a:rPr>
              <a:t>11. </a:t>
            </a:r>
            <a:r>
              <a:rPr lang="ru-RU" sz="3200" b="1" i="1" u="sng" dirty="0" smtClean="0">
                <a:solidFill>
                  <a:srgbClr val="0066FF"/>
                </a:solidFill>
              </a:rPr>
              <a:t>Брестская крепость </a:t>
            </a:r>
            <a:r>
              <a:rPr lang="ru-RU" sz="3200" dirty="0" smtClean="0">
                <a:solidFill>
                  <a:srgbClr val="0066FF"/>
                </a:solidFill>
              </a:rPr>
              <a:t>встречала своих героев.</a:t>
            </a:r>
            <a:endParaRPr lang="be-BY" sz="3200" dirty="0"/>
          </a:p>
        </p:txBody>
      </p:sp>
      <p:pic>
        <p:nvPicPr>
          <p:cNvPr id="3" name="Picture 0" descr="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00232" y="3357562"/>
            <a:ext cx="1643074" cy="255589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785918" y="1714488"/>
            <a:ext cx="5333263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Успешного выполнения теста!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973</TotalTime>
  <Words>183</Words>
  <Application>Microsoft Office PowerPoint</Application>
  <PresentationFormat>Экран (4:3)</PresentationFormat>
  <Paragraphs>57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Поток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ХАУЗЕН</dc:creator>
  <cp:lastModifiedBy>комп</cp:lastModifiedBy>
  <cp:revision>103</cp:revision>
  <dcterms:created xsi:type="dcterms:W3CDTF">2013-11-10T10:41:04Z</dcterms:created>
  <dcterms:modified xsi:type="dcterms:W3CDTF">2014-01-30T15:01:53Z</dcterms:modified>
</cp:coreProperties>
</file>