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69" r:id="rId17"/>
    <p:sldId id="275" r:id="rId18"/>
    <p:sldId id="274" r:id="rId19"/>
    <p:sldId id="271" r:id="rId20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FF"/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58" d="100"/>
          <a:sy n="58" d="100"/>
        </p:scale>
        <p:origin x="-1168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82;&#1077;&#1090;&#1099;\&#1040;&#1085;&#1082;&#1077;&#1090;&#1072;_&#1072;&#1087;&#1088;&#1072;&#1094;&#1086;&#1118;&#1082;&#1072;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8;&#1072;&#1090;&#1100;&#1103;&#1085;&#1072;\ankety\&#1040;&#1085;&#1082;&#1077;&#1090;&#1072;_&#1072;&#1087;&#1088;&#1072;&#1094;&#1086;&#1118;&#1082;&#1072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8;&#1072;&#1090;&#1100;&#1103;&#1085;&#1072;\ankety\&#1040;&#1085;&#1082;&#1077;&#1090;&#1072;_&#1072;&#1087;&#1088;&#1072;&#1094;&#1086;&#1118;&#1082;&#1072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rfa\&#1090;&#1072;&#1090;&#1100;&#1103;&#1085;&#1072;\ankety\&#1040;&#1085;&#1082;&#1077;&#1090;&#1072;_&#1072;&#1087;&#1088;&#1072;&#1094;&#1086;&#1118;&#1082;&#1072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rfa\&#1090;&#1072;&#1090;&#1100;&#1103;&#1085;&#1072;\ankety\&#1040;&#1085;&#1082;&#1077;&#1090;&#1072;_&#1072;&#1087;&#1088;&#1072;&#1094;&#1086;&#1118;&#1082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82;&#1077;&#1090;&#1099;\&#1040;&#1085;&#1082;&#1077;&#1090;&#1072;_&#1072;&#1087;&#1088;&#1072;&#1094;&#1086;&#1118;&#1082;&#1072;%20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82;&#1077;&#1090;&#1099;\&#1040;&#1085;&#1082;&#1077;&#1090;&#1072;_&#1072;&#1087;&#1088;&#1072;&#1094;&#1086;&#1118;&#1082;&#1072;%20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7;&#1087;&#1088;&#1072;&#1074;&#1072;&#1079;&#1076;&#1072;&#1095;&#1099;%208%20&#1084;&#1086;&#1076;&#1091;&#1083;&#1100;\&#1040;&#1085;&#1082;&#1077;&#1090;&#1072;_&#1072;&#1087;&#1088;&#1072;&#1094;&#1086;&#1118;&#1082;&#1072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82;&#1077;&#1090;&#1099;\&#1040;&#1085;&#1082;&#1077;&#1090;&#1072;_&#1072;&#1087;&#1088;&#1072;&#1094;&#1086;&#1118;&#1082;&#1072;%20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Колькасць</a:t>
            </a:r>
            <a:r>
              <a:rPr lang="ru-RU" dirty="0" smtClean="0"/>
              <a:t> </a:t>
            </a:r>
            <a:r>
              <a:rPr lang="ru-RU" dirty="0" err="1" smtClean="0"/>
              <a:t>удзельнікаў</a:t>
            </a:r>
            <a:r>
              <a:rPr lang="ru-RU" dirty="0" smtClean="0"/>
              <a:t> курса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89</c:v>
                </c:pt>
                <c:pt idx="1">
                  <c:v>87</c:v>
                </c:pt>
                <c:pt idx="2">
                  <c:v>79</c:v>
                </c:pt>
                <c:pt idx="3">
                  <c:v>75</c:v>
                </c:pt>
                <c:pt idx="4">
                  <c:v>73</c:v>
                </c:pt>
                <c:pt idx="5">
                  <c:v>72</c:v>
                </c:pt>
                <c:pt idx="6">
                  <c:v>70</c:v>
                </c:pt>
                <c:pt idx="7">
                  <c:v>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</c:v>
                </c:pt>
              </c:strCache>
            </c:strRef>
          </c:tx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48</c:v>
                </c:pt>
                <c:pt idx="1">
                  <c:v>45</c:v>
                </c:pt>
                <c:pt idx="2">
                  <c:v>40</c:v>
                </c:pt>
                <c:pt idx="3">
                  <c:v>41</c:v>
                </c:pt>
                <c:pt idx="4">
                  <c:v>40</c:v>
                </c:pt>
                <c:pt idx="5">
                  <c:v>39</c:v>
                </c:pt>
                <c:pt idx="6">
                  <c:v>39</c:v>
                </c:pt>
                <c:pt idx="7">
                  <c:v>39</c:v>
                </c:pt>
              </c:numCache>
            </c:numRef>
          </c:val>
        </c:ser>
        <c:axId val="118643328"/>
        <c:axId val="118663040"/>
      </c:barChart>
      <c:catAx>
        <c:axId val="118643328"/>
        <c:scaling>
          <c:orientation val="minMax"/>
        </c:scaling>
        <c:axPos val="b"/>
        <c:numFmt formatCode="General" sourceLinked="1"/>
        <c:majorTickMark val="none"/>
        <c:tickLblPos val="nextTo"/>
        <c:crossAx val="118663040"/>
        <c:crosses val="autoZero"/>
        <c:auto val="1"/>
        <c:lblAlgn val="ctr"/>
        <c:lblOffset val="100"/>
      </c:catAx>
      <c:valAx>
        <c:axId val="1186630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86433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52917311898512687"/>
          <c:y val="3.6466981230272477E-2"/>
          <c:w val="0.47064768095772647"/>
          <c:h val="0.94985790080837551"/>
        </c:manualLayout>
      </c:layout>
      <c:barChart>
        <c:barDir val="bar"/>
        <c:grouping val="clustered"/>
        <c:ser>
          <c:idx val="0"/>
          <c:order val="0"/>
          <c:dPt>
            <c:idx val="0"/>
            <c:spPr>
              <a:solidFill>
                <a:srgbClr val="FF00FF"/>
              </a:solidFill>
            </c:spPr>
          </c:dPt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00206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dPt>
            <c:idx val="6"/>
            <c:spPr>
              <a:solidFill>
                <a:srgbClr val="339933"/>
              </a:solidFill>
            </c:spPr>
          </c:dPt>
          <c:dLbls>
            <c:showVal val="1"/>
          </c:dLbls>
          <c:cat>
            <c:strRef>
              <c:f>Лист2!$C$154:$C$160</c:f>
              <c:strCache>
                <c:ptCount val="7"/>
                <c:pt idx="0">
                  <c:v>яшчэ раз прайсці навучанне, наведаць майстар-класы калег</c:v>
                </c:pt>
                <c:pt idx="1">
                  <c:v>паспрабаваць сябе ў якасці ментара для наступных студэнтаў</c:v>
                </c:pt>
                <c:pt idx="2">
                  <c:v>прапанаваць калег, якія з карысцю прымуць удзел у падобным курсе.</c:v>
                </c:pt>
                <c:pt idx="3">
                  <c:v>паспрабаваць распрацаваць свой курс дыстанцыйнага навучання</c:v>
                </c:pt>
                <c:pt idx="4">
                  <c:v>правесці семінары, майстар-класы для калег сваёй ці ішых школ</c:v>
                </c:pt>
                <c:pt idx="5">
                  <c:v>дапамагчы ў сістэматызацыі і апрацоўцы матэрыялаў курсу АА для сайта, кнігі</c:v>
                </c:pt>
                <c:pt idx="6">
                  <c:v>дапамагчы з запісам ці апрацоўкай  відэаматэрыялаў для навучальнага фільма  па АА</c:v>
                </c:pt>
              </c:strCache>
            </c:strRef>
          </c:cat>
          <c:val>
            <c:numRef>
              <c:f>Лист2!$D$154:$D$160</c:f>
              <c:numCache>
                <c:formatCode>0.0%</c:formatCode>
                <c:ptCount val="7"/>
                <c:pt idx="0">
                  <c:v>0.5</c:v>
                </c:pt>
                <c:pt idx="1">
                  <c:v>0.13333333333333336</c:v>
                </c:pt>
                <c:pt idx="2">
                  <c:v>0.60000000000000009</c:v>
                </c:pt>
                <c:pt idx="3">
                  <c:v>1.666666666666667E-2</c:v>
                </c:pt>
                <c:pt idx="4">
                  <c:v>0.45</c:v>
                </c:pt>
                <c:pt idx="5">
                  <c:v>0.1</c:v>
                </c:pt>
                <c:pt idx="6">
                  <c:v>3.333333333333334E-2</c:v>
                </c:pt>
              </c:numCache>
            </c:numRef>
          </c:val>
        </c:ser>
        <c:axId val="88938752"/>
        <c:axId val="88940544"/>
      </c:barChart>
      <c:catAx>
        <c:axId val="88938752"/>
        <c:scaling>
          <c:orientation val="minMax"/>
        </c:scaling>
        <c:axPos val="l"/>
        <c:tickLblPos val="nextTo"/>
        <c:crossAx val="88940544"/>
        <c:crosses val="autoZero"/>
        <c:auto val="1"/>
        <c:lblAlgn val="ctr"/>
        <c:lblOffset val="100"/>
      </c:catAx>
      <c:valAx>
        <c:axId val="88940544"/>
        <c:scaling>
          <c:orientation val="minMax"/>
        </c:scaling>
        <c:delete val="1"/>
        <c:axPos val="b"/>
        <c:majorGridlines/>
        <c:numFmt formatCode="0.0%" sourceLinked="1"/>
        <c:tickLblPos val="none"/>
        <c:crossAx val="88938752"/>
        <c:crosses val="autoZero"/>
        <c:crossBetween val="between"/>
      </c:valAx>
    </c:plotArea>
    <c:plotVisOnly val="1"/>
  </c:chart>
  <c:txPr>
    <a:bodyPr/>
    <a:lstStyle/>
    <a:p>
      <a:pPr>
        <a:defRPr sz="16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31750"/>
              <a:bevelB w="31750"/>
            </a:sp3d>
          </c:spPr>
          <c:dLbls>
            <c:dLbl>
              <c:idx val="0"/>
              <c:layout>
                <c:manualLayout>
                  <c:x val="-1.3431758530183732E-3"/>
                  <c:y val="7.0569105930648754E-3"/>
                </c:manualLayout>
              </c:layout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Lbl>
              <c:idx val="6"/>
              <c:layout/>
              <c:showVal val="1"/>
            </c:dLbl>
            <c:delete val="1"/>
          </c:dLbls>
          <c:cat>
            <c:strRef>
              <c:f>Лист1!$B$3:$B$9</c:f>
              <c:strCache>
                <c:ptCount val="7"/>
                <c:pt idx="0">
                  <c:v>Каштоўныя дыдактычныя матэрыялы</c:v>
                </c:pt>
                <c:pt idx="1">
                  <c:v>Магчымасць «новага» падыходу да адукацыі (змена пункту гледжання, пашырэнне кругагляду)</c:v>
                </c:pt>
                <c:pt idx="2">
                  <c:v>Тое, што я цяпер валодаю актыўнай ацэнкай</c:v>
                </c:pt>
                <c:pt idx="3">
                  <c:v>Магчымасць вучыцца ў любы час і ў любым месцы</c:v>
                </c:pt>
                <c:pt idx="4">
                  <c:v>Падтрымка і кіраўніцтва з боку вопытных настаўнікаў - ментараў</c:v>
                </c:pt>
                <c:pt idx="5">
                  <c:v>Кантакты з іншымі настаўнікамі - студэнтамі курсу</c:v>
                </c:pt>
                <c:pt idx="6">
                  <c:v>Зваротная сувязь для кожнага ўдзельніка ў канцы модуля</c:v>
                </c:pt>
              </c:strCache>
            </c:strRef>
          </c:cat>
          <c:val>
            <c:numRef>
              <c:f>Лист1!$C$3:$C$9</c:f>
              <c:numCache>
                <c:formatCode>0.0%</c:formatCode>
                <c:ptCount val="7"/>
                <c:pt idx="0">
                  <c:v>5.0000000000000031E-2</c:v>
                </c:pt>
                <c:pt idx="1">
                  <c:v>0.8</c:v>
                </c:pt>
                <c:pt idx="2">
                  <c:v>6.6666666666666693E-2</c:v>
                </c:pt>
                <c:pt idx="3">
                  <c:v>5.0000000000000031E-2</c:v>
                </c:pt>
                <c:pt idx="4">
                  <c:v>6.6666666666666693E-2</c:v>
                </c:pt>
                <c:pt idx="5">
                  <c:v>5.0000000000000031E-2</c:v>
                </c:pt>
                <c:pt idx="6">
                  <c:v>5.0000000000000031E-2</c:v>
                </c:pt>
              </c:numCache>
            </c:numRef>
          </c:val>
        </c:ser>
        <c:ser>
          <c:idx val="1"/>
          <c:order val="1"/>
          <c:cat>
            <c:strRef>
              <c:f>Лист1!$B$3:$B$9</c:f>
              <c:strCache>
                <c:ptCount val="7"/>
                <c:pt idx="0">
                  <c:v>Каштоўныя дыдактычныя матэрыялы</c:v>
                </c:pt>
                <c:pt idx="1">
                  <c:v>Магчымасць «новага» падыходу да адукацыі (змена пункту гледжання, пашырэнне кругагляду)</c:v>
                </c:pt>
                <c:pt idx="2">
                  <c:v>Тое, што я цяпер валодаю актыўнай ацэнкай</c:v>
                </c:pt>
                <c:pt idx="3">
                  <c:v>Магчымасць вучыцца ў любы час і ў любым месцы</c:v>
                </c:pt>
                <c:pt idx="4">
                  <c:v>Падтрымка і кіраўніцтва з боку вопытных настаўнікаў - ментараў</c:v>
                </c:pt>
                <c:pt idx="5">
                  <c:v>Кантакты з іншымі настаўнікамі - студэнтамі курсу</c:v>
                </c:pt>
                <c:pt idx="6">
                  <c:v>Зваротная сувязь для кожнага ўдзельніка ў канцы модуля</c:v>
                </c:pt>
              </c:strCache>
            </c:strRef>
          </c:cat>
          <c:val>
            <c:numRef>
              <c:f>Лист1!$D$3:$D$9</c:f>
              <c:numCache>
                <c:formatCode>0.0</c:formatCode>
                <c:ptCount val="7"/>
                <c:pt idx="0">
                  <c:v>3</c:v>
                </c:pt>
                <c:pt idx="1">
                  <c:v>48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dPt>
            <c:idx val="0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6"/>
            <c:spPr>
              <a:solidFill>
                <a:srgbClr val="009900"/>
              </a:solidFill>
            </c:spPr>
          </c:dPt>
          <c:dLbls>
            <c:dLbl>
              <c:idx val="0"/>
              <c:layout>
                <c:manualLayout>
                  <c:x val="2.7119718827509253E-2"/>
                  <c:y val="2.6523992193283552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lang="ru-RU" sz="1800" b="1" i="0" baseline="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Лист1!$B$3:$B$9</c:f>
              <c:strCache>
                <c:ptCount val="7"/>
                <c:pt idx="0">
                  <c:v>Каштоўныя дыдактычныя матэрыялы</c:v>
                </c:pt>
                <c:pt idx="1">
                  <c:v>Магчымасць «новага» падыходу да адукацыі (змена пункту гледжання, пашырэнне кругагляду)</c:v>
                </c:pt>
                <c:pt idx="2">
                  <c:v>Тое, што я цяпер валодаю актыўнай ацэнкай</c:v>
                </c:pt>
                <c:pt idx="3">
                  <c:v>Магчымасць вучыцца ў любы час і ў любым месцы</c:v>
                </c:pt>
                <c:pt idx="4">
                  <c:v>Падтрымка і кіраўніцтва з боку вопытных настаўнікаў - ментараў</c:v>
                </c:pt>
                <c:pt idx="5">
                  <c:v>Кантакты з іншымі настаўнікамі - студэнтамі курсу</c:v>
                </c:pt>
                <c:pt idx="6">
                  <c:v>Зваротная сувязь для кожнага ўдзельніка ў канцы модуля</c:v>
                </c:pt>
              </c:strCache>
            </c:strRef>
          </c:cat>
          <c:val>
            <c:numRef>
              <c:f>Лист1!$E$3:$E$9</c:f>
              <c:numCache>
                <c:formatCode>General</c:formatCode>
                <c:ptCount val="7"/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 b="1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974334059306455"/>
          <c:y val="4.0012480957363119E-4"/>
          <c:w val="0.41025671133213615"/>
          <c:h val="0.98576443909403955"/>
        </c:manualLayout>
      </c:layout>
      <c:txPr>
        <a:bodyPr/>
        <a:lstStyle/>
        <a:p>
          <a:pPr>
            <a:defRPr lang="ru-RU" sz="1600" b="1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6960825548980289E-2"/>
          <c:y val="1.5489535226810085E-2"/>
          <c:w val="0.95536503267387796"/>
          <c:h val="0.97557553740020531"/>
        </c:manualLayout>
      </c:layout>
      <c:barChart>
        <c:barDir val="bar"/>
        <c:grouping val="clustered"/>
        <c:ser>
          <c:idx val="0"/>
          <c:order val="0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00B050"/>
              </a:solidFill>
            </c:spPr>
          </c:dPt>
          <c:dPt>
            <c:idx val="13"/>
            <c:spPr>
              <a:solidFill>
                <a:srgbClr val="FFC000"/>
              </a:solidFill>
            </c:spPr>
          </c:dPt>
          <c:dPt>
            <c:idx val="14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17"/>
            <c:spPr>
              <a:solidFill>
                <a:srgbClr val="FFC000"/>
              </a:solidFill>
              <a:ln>
                <a:noFill/>
              </a:ln>
            </c:spPr>
          </c:dPt>
          <c:dPt>
            <c:idx val="18"/>
            <c:spPr>
              <a:solidFill>
                <a:srgbClr val="FF0000"/>
              </a:solidFill>
            </c:spPr>
          </c:dPt>
          <c:dPt>
            <c:idx val="21"/>
            <c:spPr>
              <a:solidFill>
                <a:srgbClr val="00B050"/>
              </a:solidFill>
              <a:ln>
                <a:noFill/>
              </a:ln>
            </c:spPr>
          </c:dPt>
          <c:dPt>
            <c:idx val="2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23"/>
            <c:spPr>
              <a:solidFill>
                <a:srgbClr val="FF0000"/>
              </a:solidFill>
            </c:spPr>
          </c:dPt>
          <c:dLbls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 sz="1600" b="1" i="0" baseline="0" dirty="0">
                        <a:latin typeface="Arial" pitchFamily="34" charset="0"/>
                      </a:rPr>
                      <a:t>36,7</a:t>
                    </a:r>
                    <a:r>
                      <a:rPr lang="en-US" sz="1600" b="1" i="0" baseline="0" dirty="0" smtClean="0">
                        <a:latin typeface="Arial" pitchFamily="34" charset="0"/>
                      </a:rPr>
                      <a:t>%</a:t>
                    </a:r>
                    <a:endParaRPr lang="en-US" sz="1600" b="1" i="0" baseline="0" dirty="0">
                      <a:latin typeface="Arial" pitchFamily="34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ru-RU" sz="1600" b="1" i="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Лист2!$C$22:$C$46</c:f>
              <c:strCache>
                <c:ptCount val="25"/>
                <c:pt idx="0">
                  <c:v>не магу ні пагадзіцца, ні запярэчыць</c:v>
                </c:pt>
                <c:pt idx="1">
                  <c:v>збольшага так і было</c:v>
                </c:pt>
                <c:pt idx="2">
                  <c:v>я цалкам згаджаюся</c:v>
                </c:pt>
                <c:pt idx="4">
                  <c:v>не магу ні пагадзіцца, ні запярэчыць</c:v>
                </c:pt>
                <c:pt idx="5">
                  <c:v>збольшага так і было</c:v>
                </c:pt>
                <c:pt idx="6">
                  <c:v>я цалкам згаджаюся</c:v>
                </c:pt>
                <c:pt idx="8">
                  <c:v>не магу ні пагадзіцца, ні запярэчыць</c:v>
                </c:pt>
                <c:pt idx="9">
                  <c:v>збольшага так і было</c:v>
                </c:pt>
                <c:pt idx="10">
                  <c:v>я цалкам згаджаюся</c:v>
                </c:pt>
                <c:pt idx="12">
                  <c:v>схіляюся не пагадзіцца</c:v>
                </c:pt>
                <c:pt idx="13">
                  <c:v>не магу ні пагадзіцца, ні запярэчыць</c:v>
                </c:pt>
                <c:pt idx="14">
                  <c:v>збольшага так і было</c:v>
                </c:pt>
                <c:pt idx="15">
                  <c:v>я цалкам згаджаюся</c:v>
                </c:pt>
                <c:pt idx="17">
                  <c:v>не магу ні пагадзіцца, ні запярэчыць</c:v>
                </c:pt>
                <c:pt idx="18">
                  <c:v>збольшага так і было</c:v>
                </c:pt>
                <c:pt idx="19">
                  <c:v>я цалкам згаджаюся</c:v>
                </c:pt>
                <c:pt idx="21">
                  <c:v>схіляюся не пагадзіцца</c:v>
                </c:pt>
                <c:pt idx="22">
                  <c:v>не магу ні пагадзіцца, ні запярэчыць</c:v>
                </c:pt>
                <c:pt idx="23">
                  <c:v>збольшага так і было</c:v>
                </c:pt>
                <c:pt idx="24">
                  <c:v>я цалкам згаджаюся</c:v>
                </c:pt>
              </c:strCache>
            </c:strRef>
          </c:cat>
          <c:val>
            <c:numRef>
              <c:f>Лист2!$E$22:$E$46</c:f>
              <c:numCache>
                <c:formatCode>0.0%</c:formatCode>
                <c:ptCount val="25"/>
                <c:pt idx="0">
                  <c:v>3.333333333333334E-2</c:v>
                </c:pt>
                <c:pt idx="1">
                  <c:v>0.23333333333333342</c:v>
                </c:pt>
                <c:pt idx="2">
                  <c:v>0.73333333333333361</c:v>
                </c:pt>
                <c:pt idx="4">
                  <c:v>6.666666666666668E-2</c:v>
                </c:pt>
                <c:pt idx="5">
                  <c:v>0.26666666666666683</c:v>
                </c:pt>
                <c:pt idx="6">
                  <c:v>0.66666666666666663</c:v>
                </c:pt>
                <c:pt idx="8">
                  <c:v>6.666666666666668E-2</c:v>
                </c:pt>
                <c:pt idx="9">
                  <c:v>0.28333333333333333</c:v>
                </c:pt>
                <c:pt idx="10">
                  <c:v>0.65000000000000036</c:v>
                </c:pt>
                <c:pt idx="12">
                  <c:v>3.333333333333334E-2</c:v>
                </c:pt>
                <c:pt idx="13">
                  <c:v>0.1</c:v>
                </c:pt>
                <c:pt idx="14">
                  <c:v>0.45</c:v>
                </c:pt>
                <c:pt idx="15">
                  <c:v>0.41666666666666691</c:v>
                </c:pt>
                <c:pt idx="17">
                  <c:v>0.05</c:v>
                </c:pt>
                <c:pt idx="18">
                  <c:v>0.13333333333333341</c:v>
                </c:pt>
                <c:pt idx="19">
                  <c:v>0.81666666666666654</c:v>
                </c:pt>
                <c:pt idx="21">
                  <c:v>3.333333333333334E-2</c:v>
                </c:pt>
                <c:pt idx="22">
                  <c:v>0.15000000000000008</c:v>
                </c:pt>
                <c:pt idx="23">
                  <c:v>0.45</c:v>
                </c:pt>
                <c:pt idx="24">
                  <c:v>0.36666666666666692</c:v>
                </c:pt>
              </c:numCache>
            </c:numRef>
          </c:val>
        </c:ser>
        <c:axId val="85024768"/>
        <c:axId val="85026304"/>
      </c:barChart>
      <c:catAx>
        <c:axId val="85024768"/>
        <c:scaling>
          <c:orientation val="minMax"/>
        </c:scaling>
        <c:delete val="1"/>
        <c:axPos val="l"/>
        <c:tickLblPos val="none"/>
        <c:crossAx val="85026304"/>
        <c:crosses val="autoZero"/>
        <c:auto val="1"/>
        <c:lblAlgn val="ctr"/>
        <c:lblOffset val="100"/>
      </c:catAx>
      <c:valAx>
        <c:axId val="85026304"/>
        <c:scaling>
          <c:orientation val="minMax"/>
        </c:scaling>
        <c:delete val="1"/>
        <c:axPos val="b"/>
        <c:numFmt formatCode="0.0%" sourceLinked="1"/>
        <c:tickLblPos val="none"/>
        <c:crossAx val="8502476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3"/>
          <c:order val="3"/>
          <c:cat>
            <c:multiLvlStrRef>
              <c:f>Лист2!$C$109:$C$116</c:f>
            </c:multiLvlStrRef>
          </c:cat>
          <c:val>
            <c:numRef>
              <c:f>Лист2!$D$109:$D$116</c:f>
            </c:numRef>
          </c:val>
        </c:ser>
        <c:ser>
          <c:idx val="4"/>
          <c:order val="4"/>
          <c:cat>
            <c:multiLvlStrRef>
              <c:f>Лист2!$C$109:$C$116</c:f>
            </c:multiLvlStrRef>
          </c:cat>
          <c:val>
            <c:numRef>
              <c:f>Лист2!$E$109:$E$116</c:f>
            </c:numRef>
          </c:val>
        </c:ser>
        <c:ser>
          <c:idx val="5"/>
          <c:order val="5"/>
          <c:spPr>
            <a:solidFill>
              <a:schemeClr val="tx2">
                <a:lumMod val="75000"/>
              </a:schemeClr>
            </a:solidFill>
          </c:spPr>
          <c:cat>
            <c:multiLvlStrRef>
              <c:f>Лист2!$C$109:$C$116</c:f>
            </c:multiLvlStrRef>
          </c:cat>
          <c:val>
            <c:numRef>
              <c:f>Лист2!$F$109:$F$116</c:f>
            </c:numRef>
          </c:val>
        </c:ser>
        <c:ser>
          <c:idx val="0"/>
          <c:order val="0"/>
          <c:cat>
            <c:strRef>
              <c:f>[Анкета_апрацоўка.xls]Лист2!$C$111:$C$118</c:f>
              <c:strCache>
                <c:ptCount val="8"/>
                <c:pt idx="0">
                  <c:v>вызначэнне мэтаў урока і інфармаванне пра іх вучняў</c:v>
                </c:pt>
                <c:pt idx="1">
                  <c:v>НаШтоБуЗУ</c:v>
                </c:pt>
                <c:pt idx="2">
                  <c:v>ключавыя пытанні</c:v>
                </c:pt>
                <c:pt idx="3">
                  <c:v>прадстаўленне зваротнай інфармацыі</c:v>
                </c:pt>
                <c:pt idx="4">
                  <c:v>узаемаацэнку</c:v>
                </c:pt>
                <c:pt idx="5">
                  <c:v>самаацэнку</c:v>
                </c:pt>
                <c:pt idx="6">
                  <c:v>супрацоўніцтва з бацькамі</c:v>
                </c:pt>
                <c:pt idx="7">
                  <c:v>абмежаванне выкарыстання падсумоўчай ацэнкі на карысць актыўнай</c:v>
                </c:pt>
              </c:strCache>
            </c:strRef>
          </c:cat>
          <c:val>
            <c:numRef>
              <c:f>[Анкета_апрацоўка.xls]Лист2!$D$111:$D$118</c:f>
              <c:numCache>
                <c:formatCode>General</c:formatCode>
                <c:ptCount val="8"/>
              </c:numCache>
            </c:numRef>
          </c:val>
        </c:ser>
        <c:ser>
          <c:idx val="1"/>
          <c:order val="1"/>
          <c:cat>
            <c:strRef>
              <c:f>[Анкета_апрацоўка.xls]Лист2!$C$111:$C$118</c:f>
              <c:strCache>
                <c:ptCount val="8"/>
                <c:pt idx="0">
                  <c:v>вызначэнне мэтаў урока і інфармаванне пра іх вучняў</c:v>
                </c:pt>
                <c:pt idx="1">
                  <c:v>НаШтоБуЗУ</c:v>
                </c:pt>
                <c:pt idx="2">
                  <c:v>ключавыя пытанні</c:v>
                </c:pt>
                <c:pt idx="3">
                  <c:v>прадстаўленне зваротнай інфармацыі</c:v>
                </c:pt>
                <c:pt idx="4">
                  <c:v>узаемаацэнку</c:v>
                </c:pt>
                <c:pt idx="5">
                  <c:v>самаацэнку</c:v>
                </c:pt>
                <c:pt idx="6">
                  <c:v>супрацоўніцтва з бацькамі</c:v>
                </c:pt>
                <c:pt idx="7">
                  <c:v>абмежаванне выкарыстання падсумоўчай ацэнкі на карысць актыўнай</c:v>
                </c:pt>
              </c:strCache>
            </c:strRef>
          </c:cat>
          <c:val>
            <c:numRef>
              <c:f>[Анкета_апрацоўка.xls]Лист2!$E$111:$E$118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spPr>
            <a:solidFill>
              <a:schemeClr val="tx2">
                <a:lumMod val="75000"/>
              </a:schemeClr>
            </a:solidFill>
          </c:spPr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gradFill>
                <a:gsLst>
                  <a:gs pos="0">
                    <a:schemeClr val="tx1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</c:dPt>
          <c:dPt>
            <c:idx val="5"/>
            <c:spPr>
              <a:solidFill>
                <a:srgbClr val="690D55"/>
              </a:solidFill>
            </c:spPr>
          </c:dPt>
          <c:dPt>
            <c:idx val="6"/>
            <c:spPr>
              <a:solidFill>
                <a:srgbClr val="F36415"/>
              </a:solidFill>
            </c:spPr>
          </c:dPt>
          <c:dPt>
            <c:idx val="7"/>
            <c:spPr>
              <a:solidFill>
                <a:schemeClr val="accent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ru-RU"/>
                </a:pPr>
                <a:endParaRPr lang="ru-RU"/>
              </a:p>
            </c:txPr>
            <c:showVal val="1"/>
          </c:dLbls>
          <c:cat>
            <c:strRef>
              <c:f>[Анкета_апрацоўка.xls]Лист2!$C$111:$C$118</c:f>
              <c:strCache>
                <c:ptCount val="8"/>
                <c:pt idx="0">
                  <c:v>вызначэнне мэтаў урока і інфармаванне пра іх вучняў</c:v>
                </c:pt>
                <c:pt idx="1">
                  <c:v>НаШтоБуЗУ</c:v>
                </c:pt>
                <c:pt idx="2">
                  <c:v>ключавыя пытанні</c:v>
                </c:pt>
                <c:pt idx="3">
                  <c:v>прадстаўленне зваротнай інфармацыі</c:v>
                </c:pt>
                <c:pt idx="4">
                  <c:v>узаемаацэнку</c:v>
                </c:pt>
                <c:pt idx="5">
                  <c:v>самаацэнку</c:v>
                </c:pt>
                <c:pt idx="6">
                  <c:v>супрацоўніцтва з бацькамі</c:v>
                </c:pt>
                <c:pt idx="7">
                  <c:v>абмежаванне выкарыстання падсумоўчай ацэнкі на карысць актыўнай</c:v>
                </c:pt>
              </c:strCache>
            </c:strRef>
          </c:cat>
          <c:val>
            <c:numRef>
              <c:f>[Анкета_апрацоўка.xls]Лист2!$F$111:$F$118</c:f>
              <c:numCache>
                <c:formatCode>0.0%</c:formatCode>
                <c:ptCount val="8"/>
                <c:pt idx="0">
                  <c:v>0.8833333333333333</c:v>
                </c:pt>
                <c:pt idx="1">
                  <c:v>0.98333333333333328</c:v>
                </c:pt>
                <c:pt idx="2">
                  <c:v>0.91666666666666652</c:v>
                </c:pt>
                <c:pt idx="3">
                  <c:v>0.8833333333333333</c:v>
                </c:pt>
                <c:pt idx="4">
                  <c:v>0.8833333333333333</c:v>
                </c:pt>
                <c:pt idx="5">
                  <c:v>0.8833333333333333</c:v>
                </c:pt>
                <c:pt idx="6">
                  <c:v>0.43333333333333335</c:v>
                </c:pt>
                <c:pt idx="7">
                  <c:v>0.63333333333333364</c:v>
                </c:pt>
              </c:numCache>
            </c:numRef>
          </c:val>
        </c:ser>
        <c:overlap val="100"/>
        <c:axId val="80080896"/>
        <c:axId val="80082432"/>
      </c:barChart>
      <c:catAx>
        <c:axId val="8008089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ru-RU"/>
            </a:pPr>
            <a:endParaRPr lang="ru-RU"/>
          </a:p>
        </c:txPr>
        <c:crossAx val="80082432"/>
        <c:crosses val="autoZero"/>
        <c:auto val="1"/>
        <c:lblAlgn val="ctr"/>
        <c:lblOffset val="100"/>
      </c:catAx>
      <c:valAx>
        <c:axId val="80082432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800808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4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79483814523189E-3"/>
          <c:y val="1.8227520103026803E-2"/>
          <c:w val="0.60497550306211734"/>
          <c:h val="0.93297135882614757"/>
        </c:manualLayout>
      </c:layout>
      <c:pie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 prstMaterial="powder"/>
          </c:spPr>
          <c:dPt>
            <c:idx val="6"/>
            <c:spPr>
              <a:gradFill>
                <a:gsLst>
                  <a:gs pos="50000">
                    <a:srgbClr val="D1CC02">
                      <a:alpha val="75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0" scaled="0"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 prstMaterial="powder"/>
            </c:spPr>
          </c:dPt>
          <c:dLbls>
            <c:dLbl>
              <c:idx val="0"/>
              <c:layout>
                <c:manualLayout>
                  <c:x val="-2.9831036745406832E-2"/>
                  <c:y val="3.4805781630339074E-2"/>
                </c:manualLayout>
              </c:layout>
              <c:showVal val="1"/>
            </c:dLbl>
            <c:dLbl>
              <c:idx val="1"/>
              <c:layout>
                <c:manualLayout>
                  <c:x val="-5.0543525809273848E-2"/>
                  <c:y val="4.8728094282474703E-2"/>
                </c:manualLayout>
              </c:layout>
              <c:showVal val="1"/>
            </c:dLbl>
            <c:dLbl>
              <c:idx val="2"/>
              <c:layout>
                <c:manualLayout>
                  <c:x val="-5.1292814960629922E-2"/>
                  <c:y val="7.1888379987556789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Лист2!$C$122:$C$128</c:f>
              <c:strCache>
                <c:ptCount val="7"/>
                <c:pt idx="0">
                  <c:v>мэты ўрока</c:v>
                </c:pt>
                <c:pt idx="1">
                  <c:v>крытэрыі ацэнкі</c:v>
                </c:pt>
                <c:pt idx="2">
                  <c:v>праца з бацькамі – актыўная і падсумоўваючая ацэнка</c:v>
                </c:pt>
                <c:pt idx="3">
                  <c:v>зваротная сувязь</c:v>
                </c:pt>
                <c:pt idx="4">
                  <c:v>ключавыя пытанні</c:v>
                </c:pt>
                <c:pt idx="5">
                  <c:v>узаемная ацэнка і самаацэнка</c:v>
                </c:pt>
                <c:pt idx="6">
                  <c:v>усе пытанні былі добра асветлены ў дыдактычных матэрыялах</c:v>
                </c:pt>
              </c:strCache>
            </c:strRef>
          </c:cat>
          <c:val>
            <c:numRef>
              <c:f>Лист2!$D$122:$D$128</c:f>
              <c:numCache>
                <c:formatCode>0.0%</c:formatCode>
                <c:ptCount val="7"/>
                <c:pt idx="0">
                  <c:v>3.333333333333334E-2</c:v>
                </c:pt>
                <c:pt idx="1">
                  <c:v>6.666666666666668E-2</c:v>
                </c:pt>
                <c:pt idx="2">
                  <c:v>3.333333333333334E-2</c:v>
                </c:pt>
                <c:pt idx="3">
                  <c:v>0.05</c:v>
                </c:pt>
                <c:pt idx="4">
                  <c:v>6.666666666666668E-2</c:v>
                </c:pt>
                <c:pt idx="5">
                  <c:v>3.333333333333334E-2</c:v>
                </c:pt>
                <c:pt idx="6">
                  <c:v>0.8500000000000002</c:v>
                </c:pt>
              </c:numCache>
            </c:numRef>
          </c:val>
        </c:ser>
        <c:ser>
          <c:idx val="1"/>
          <c:order val="1"/>
          <c:cat>
            <c:strRef>
              <c:f>Лист2!$C$125:$C$128</c:f>
              <c:strCache>
                <c:ptCount val="4"/>
                <c:pt idx="0">
                  <c:v>зваротная сувязь</c:v>
                </c:pt>
                <c:pt idx="1">
                  <c:v>ключавыя пытанні</c:v>
                </c:pt>
                <c:pt idx="2">
                  <c:v>узаемная ацэнка і самаацэнка</c:v>
                </c:pt>
                <c:pt idx="3">
                  <c:v>усе пытанні былі добра асветлены ў дыдактычных матэрыялах</c:v>
                </c:pt>
              </c:strCache>
            </c:strRef>
          </c:cat>
          <c:val>
            <c:numRef>
              <c:f>Лист2!$E$125:$E$128</c:f>
              <c:numCache>
                <c:formatCode>0.0</c:formatCode>
                <c:ptCount val="4"/>
                <c:pt idx="0">
                  <c:v>0.05</c:v>
                </c:pt>
                <c:pt idx="1">
                  <c:v>6.666666666666668E-2</c:v>
                </c:pt>
                <c:pt idx="2">
                  <c:v>3.333333333333334E-2</c:v>
                </c:pt>
                <c:pt idx="3">
                  <c:v>0.8500000000000002</c:v>
                </c:pt>
              </c:numCache>
            </c:numRef>
          </c:val>
        </c:ser>
        <c:ser>
          <c:idx val="2"/>
          <c:order val="2"/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lang="ru-RU" sz="1200" b="1" i="0" baseline="0"/>
                  </a:pPr>
                  <a:endParaRPr lang="ru-RU"/>
                </a:p>
              </c:txPr>
              <c:showVal val="1"/>
            </c:dLbl>
            <c:dLbl>
              <c:idx val="1"/>
              <c:spPr/>
              <c:txPr>
                <a:bodyPr/>
                <a:lstStyle/>
                <a:p>
                  <a:pPr>
                    <a:defRPr lang="ru-RU" sz="1200" b="1" i="0" baseline="0"/>
                  </a:pPr>
                  <a:endParaRPr lang="ru-RU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lang="ru-RU" sz="1200" b="1" i="0" baseline="0"/>
                  </a:pPr>
                  <a:endParaRPr lang="ru-RU"/>
                </a:p>
              </c:txPr>
              <c:showVal val="1"/>
            </c:dLbl>
            <c:dLbl>
              <c:idx val="3"/>
              <c:spPr/>
              <c:txPr>
                <a:bodyPr/>
                <a:lstStyle/>
                <a:p>
                  <a:pPr>
                    <a:defRPr lang="ru-RU" sz="1200" b="1" i="0" baseline="0"/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Лист2!$C$125:$C$128</c:f>
              <c:strCache>
                <c:ptCount val="4"/>
                <c:pt idx="0">
                  <c:v>зваротная сувязь</c:v>
                </c:pt>
                <c:pt idx="1">
                  <c:v>ключавыя пытанні</c:v>
                </c:pt>
                <c:pt idx="2">
                  <c:v>узаемная ацэнка і самаацэнка</c:v>
                </c:pt>
                <c:pt idx="3">
                  <c:v>усе пытанні былі добра асветлены ў дыдактычных матэрыялах</c:v>
                </c:pt>
              </c:strCache>
            </c:strRef>
          </c:cat>
          <c:val>
            <c:numRef>
              <c:f>Лист2!$F$125:$F$128</c:f>
              <c:numCache>
                <c:formatCode>0.0</c:formatCode>
                <c:ptCount val="4"/>
                <c:pt idx="0">
                  <c:v>0.05</c:v>
                </c:pt>
                <c:pt idx="1">
                  <c:v>6.666666666666668E-2</c:v>
                </c:pt>
                <c:pt idx="2">
                  <c:v>3.333333333333334E-2</c:v>
                </c:pt>
                <c:pt idx="3">
                  <c:v>0.8500000000000002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3879423629093401"/>
          <c:y val="4.239741116697766E-3"/>
          <c:w val="0.3425085874332825"/>
          <c:h val="0.95875967765335957"/>
        </c:manualLayout>
      </c:layout>
      <c:txPr>
        <a:bodyPr/>
        <a:lstStyle/>
        <a:p>
          <a:pPr>
            <a:defRPr lang="ru-RU" sz="1400" b="1" i="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</c:chart>
  <c:spPr>
    <a:solidFill>
      <a:schemeClr val="accent4">
        <a:lumMod val="20000"/>
        <a:lumOff val="80000"/>
      </a:schemeClr>
    </a:soli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Лист2!$C$130</c:f>
              <c:strCache>
                <c:ptCount val="1"/>
                <c:pt idx="0">
                  <c:v>Карыстацца платформай было даволі цяжка</c:v>
                </c:pt>
              </c:strCache>
            </c:strRef>
          </c:tx>
          <c:dLbls>
            <c:dLbl>
              <c:idx val="0"/>
              <c:layout>
                <c:manualLayout>
                  <c:x val="-2.3125402731392294E-2"/>
                  <c:y val="-1.007235040676046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Лист2!$D$130</c:f>
              <c:numCache>
                <c:formatCode>0.0%</c:formatCode>
                <c:ptCount val="1"/>
                <c:pt idx="0">
                  <c:v>1.666666666666667E-2</c:v>
                </c:pt>
              </c:numCache>
            </c:numRef>
          </c:val>
        </c:ser>
        <c:ser>
          <c:idx val="1"/>
          <c:order val="1"/>
          <c:tx>
            <c:strRef>
              <c:f>Лист2!$C$131</c:f>
              <c:strCache>
                <c:ptCount val="1"/>
                <c:pt idx="0">
                  <c:v>Карыстанне платформай  было ні лёгкім, ні цяжкім</c:v>
                </c:pt>
              </c:strCache>
            </c:strRef>
          </c:tx>
          <c:dLbls>
            <c:dLbl>
              <c:idx val="0"/>
              <c:layout>
                <c:manualLayout>
                  <c:x val="-2.023472738996827E-2"/>
                  <c:y val="2.299053635265916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Лист2!$D$131</c:f>
              <c:numCache>
                <c:formatCode>0.0%</c:formatCode>
                <c:ptCount val="1"/>
                <c:pt idx="0">
                  <c:v>8.3333333333333343E-2</c:v>
                </c:pt>
              </c:numCache>
            </c:numRef>
          </c:val>
        </c:ser>
        <c:ser>
          <c:idx val="2"/>
          <c:order val="2"/>
          <c:tx>
            <c:strRef>
              <c:f>Лист2!$C$132</c:f>
              <c:strCache>
                <c:ptCount val="1"/>
                <c:pt idx="0">
                  <c:v>Карыстанне платформай было даволі лёгка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2.9493537747326298E-2"/>
                  <c:y val="0.16879078260973016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Лист2!$D$132</c:f>
              <c:numCache>
                <c:formatCode>0.0%</c:formatCode>
                <c:ptCount val="1"/>
                <c:pt idx="0">
                  <c:v>0.45</c:v>
                </c:pt>
              </c:numCache>
            </c:numRef>
          </c:val>
        </c:ser>
        <c:ser>
          <c:idx val="3"/>
          <c:order val="3"/>
          <c:tx>
            <c:strRef>
              <c:f>Лист2!$C$133</c:f>
              <c:strCache>
                <c:ptCount val="1"/>
                <c:pt idx="0">
                  <c:v>Карыстацца платформай было вельмі проста</c:v>
                </c:pt>
              </c:strCache>
            </c:strRef>
          </c:tx>
          <c:dLbls>
            <c:dLbl>
              <c:idx val="0"/>
              <c:layout>
                <c:manualLayout>
                  <c:x val="5.2032156145632696E-2"/>
                  <c:y val="0.1032415916692938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Лист2!$D$133</c:f>
              <c:numCache>
                <c:formatCode>0.0%</c:formatCode>
                <c:ptCount val="1"/>
                <c:pt idx="0">
                  <c:v>0.4166666666666668</c:v>
                </c:pt>
              </c:numCache>
            </c:numRef>
          </c:val>
        </c:ser>
        <c:shape val="cone"/>
        <c:axId val="88681856"/>
        <c:axId val="88700032"/>
        <c:axId val="86637184"/>
      </c:bar3DChart>
      <c:catAx>
        <c:axId val="88681856"/>
        <c:scaling>
          <c:orientation val="minMax"/>
        </c:scaling>
        <c:delete val="1"/>
        <c:axPos val="b"/>
        <c:tickLblPos val="none"/>
        <c:crossAx val="88700032"/>
        <c:crosses val="autoZero"/>
        <c:auto val="1"/>
        <c:lblAlgn val="ctr"/>
        <c:lblOffset val="100"/>
      </c:catAx>
      <c:valAx>
        <c:axId val="88700032"/>
        <c:scaling>
          <c:orientation val="minMax"/>
        </c:scaling>
        <c:delete val="1"/>
        <c:axPos val="l"/>
        <c:majorGridlines/>
        <c:numFmt formatCode="0.0%" sourceLinked="1"/>
        <c:tickLblPos val="none"/>
        <c:crossAx val="88681856"/>
        <c:crosses val="autoZero"/>
        <c:crossBetween val="between"/>
      </c:valAx>
      <c:serAx>
        <c:axId val="86637184"/>
        <c:scaling>
          <c:orientation val="minMax"/>
        </c:scaling>
        <c:delete val="1"/>
        <c:axPos val="b"/>
        <c:tickLblPos val="none"/>
        <c:crossAx val="88700032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8440423423893206"/>
          <c:y val="6.9519883127816609E-2"/>
          <c:w val="0.40591090756507947"/>
          <c:h val="0.86023463817857027"/>
        </c:manualLayout>
      </c:layout>
      <c:txPr>
        <a:bodyPr/>
        <a:lstStyle/>
        <a:p>
          <a:pPr>
            <a:defRPr sz="1800" b="1" i="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44761611467286322"/>
          <c:y val="8.9535299828458481E-3"/>
          <c:w val="0.55238392155295246"/>
          <c:h val="0.87828492392807778"/>
        </c:manualLayout>
      </c:layout>
      <c:barChart>
        <c:barDir val="bar"/>
        <c:grouping val="clustered"/>
        <c:ser>
          <c:idx val="0"/>
          <c:order val="0"/>
          <c:spPr>
            <a:gradFill>
              <a:gsLst>
                <a:gs pos="14000">
                  <a:srgbClr val="FF0000"/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dPt>
            <c:idx val="0"/>
            <c:spPr>
              <a:solidFill>
                <a:srgbClr val="FF00FF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660066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FF0000"/>
              </a:solidFill>
              <a:ln>
                <a:gradFill>
                  <a:gsLst>
                    <a:gs pos="0">
                      <a:srgbClr val="FF0000"/>
                    </a:gs>
                    <a:gs pos="50000">
                      <a:srgbClr val="4F81BD">
                        <a:tint val="44500"/>
                        <a:satMod val="160000"/>
                      </a:srgb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</a:ln>
            </c:spPr>
          </c:dPt>
          <c:dPt>
            <c:idx val="5"/>
            <c:spPr>
              <a:solidFill>
                <a:schemeClr val="accent5">
                  <a:lumMod val="75000"/>
                </a:schemeClr>
              </a:solidFill>
            </c:spPr>
          </c:dPt>
          <c:dLbls>
            <c:dLbl>
              <c:idx val="5"/>
              <c:layout>
                <c:manualLayout>
                  <c:x val="0"/>
                  <c:y val="5.964373678284222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Лист2!$C$136:$C$141</c:f>
              <c:strCache>
                <c:ptCount val="6"/>
                <c:pt idx="0">
                  <c:v>форму вучэбна-метадычных матэрыялаў</c:v>
                </c:pt>
                <c:pt idx="1">
                  <c:v>форму справаздач па асобных модулях</c:v>
                </c:pt>
                <c:pt idx="2">
                  <c:v>расклад (графік) курсаў</c:v>
                </c:pt>
                <c:pt idx="3">
                  <c:v>ролю ментара ў анлайн-курсе</c:v>
                </c:pt>
                <c:pt idx="4">
                  <c:v>іншы (напішыце яго ніжэй)</c:v>
                </c:pt>
                <c:pt idx="5">
                  <c:v>курс не патрабуе ніякіх зменаў</c:v>
                </c:pt>
              </c:strCache>
            </c:strRef>
          </c:cat>
          <c:val>
            <c:numRef>
              <c:f>Лист2!$D$136:$D$141</c:f>
              <c:numCache>
                <c:formatCode>0.0%</c:formatCode>
                <c:ptCount val="6"/>
                <c:pt idx="0">
                  <c:v>3.333333333333334E-2</c:v>
                </c:pt>
                <c:pt idx="1">
                  <c:v>8.3333333333333343E-2</c:v>
                </c:pt>
                <c:pt idx="2">
                  <c:v>0.15000000000000002</c:v>
                </c:pt>
                <c:pt idx="3">
                  <c:v>3.333333333333334E-2</c:v>
                </c:pt>
                <c:pt idx="4">
                  <c:v>0.05</c:v>
                </c:pt>
                <c:pt idx="5">
                  <c:v>0.65000000000000013</c:v>
                </c:pt>
              </c:numCache>
            </c:numRef>
          </c:val>
        </c:ser>
        <c:axId val="88769280"/>
        <c:axId val="88770816"/>
      </c:barChart>
      <c:catAx>
        <c:axId val="8876928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8770816"/>
        <c:crosses val="autoZero"/>
        <c:auto val="1"/>
        <c:lblAlgn val="ctr"/>
        <c:lblOffset val="100"/>
      </c:catAx>
      <c:valAx>
        <c:axId val="88770816"/>
        <c:scaling>
          <c:orientation val="minMax"/>
        </c:scaling>
        <c:delete val="1"/>
        <c:axPos val="b"/>
        <c:majorGridlines/>
        <c:numFmt formatCode="0.0%" sourceLinked="1"/>
        <c:tickLblPos val="none"/>
        <c:crossAx val="8876928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cat>
            <c:strRef>
              <c:f>Лист2!$C$137:$C$140</c:f>
              <c:strCache>
                <c:ptCount val="4"/>
                <c:pt idx="0">
                  <c:v>Верагодна, не</c:v>
                </c:pt>
                <c:pt idx="1">
                  <c:v>Нічога не змянілася</c:v>
                </c:pt>
                <c:pt idx="2">
                  <c:v>Хутчэй так</c:v>
                </c:pt>
                <c:pt idx="3">
                  <c:v>Вядома, паспрыяў</c:v>
                </c:pt>
              </c:strCache>
            </c:strRef>
          </c:cat>
          <c:val>
            <c:numRef>
              <c:f>Лист2!$D$137:$D$140</c:f>
            </c:numRef>
          </c:val>
        </c:ser>
        <c:ser>
          <c:idx val="1"/>
          <c:order val="1"/>
          <c:cat>
            <c:strRef>
              <c:f>Лист2!$C$137:$C$140</c:f>
              <c:strCache>
                <c:ptCount val="4"/>
                <c:pt idx="0">
                  <c:v>Верагодна, не</c:v>
                </c:pt>
                <c:pt idx="1">
                  <c:v>Нічога не змянілася</c:v>
                </c:pt>
                <c:pt idx="2">
                  <c:v>Хутчэй так</c:v>
                </c:pt>
                <c:pt idx="3">
                  <c:v>Вядома, паспрыяў</c:v>
                </c:pt>
              </c:strCache>
            </c:strRef>
          </c:cat>
          <c:val>
            <c:numRef>
              <c:f>Лист2!$E$137:$E$140</c:f>
            </c:numRef>
          </c:val>
        </c:ser>
        <c:ser>
          <c:idx val="2"/>
          <c:order val="2"/>
          <c:spPr>
            <a:solidFill>
              <a:schemeClr val="tx2">
                <a:lumMod val="75000"/>
              </a:schemeClr>
            </a:solidFill>
          </c:spPr>
          <c:dPt>
            <c:idx val="0"/>
            <c:spPr>
              <a:solidFill>
                <a:srgbClr val="339933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ru-RU" sz="18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Лист2!$C$137:$C$140</c:f>
              <c:strCache>
                <c:ptCount val="4"/>
                <c:pt idx="0">
                  <c:v>Верагодна, не</c:v>
                </c:pt>
                <c:pt idx="1">
                  <c:v>Нічога не змянілася</c:v>
                </c:pt>
                <c:pt idx="2">
                  <c:v>Хутчэй так</c:v>
                </c:pt>
                <c:pt idx="3">
                  <c:v>Вядома, паспрыяў</c:v>
                </c:pt>
              </c:strCache>
            </c:strRef>
          </c:cat>
          <c:val>
            <c:numRef>
              <c:f>Лист2!$F$137:$F$140</c:f>
              <c:numCache>
                <c:formatCode>0.0%</c:formatCode>
                <c:ptCount val="4"/>
                <c:pt idx="0">
                  <c:v>6.7000000000000004E-2</c:v>
                </c:pt>
                <c:pt idx="1">
                  <c:v>0.5</c:v>
                </c:pt>
                <c:pt idx="2">
                  <c:v>0.36700000000000033</c:v>
                </c:pt>
                <c:pt idx="3">
                  <c:v>6.7000000000000004E-2</c:v>
                </c:pt>
              </c:numCache>
            </c:numRef>
          </c:val>
        </c:ser>
        <c:axId val="87593728"/>
        <c:axId val="87595264"/>
      </c:barChart>
      <c:catAx>
        <c:axId val="87593728"/>
        <c:scaling>
          <c:orientation val="minMax"/>
        </c:scaling>
        <c:axPos val="l"/>
        <c:tickLblPos val="nextTo"/>
        <c:txPr>
          <a:bodyPr/>
          <a:lstStyle/>
          <a:p>
            <a:pPr>
              <a:defRPr lang="ru-RU" sz="1800" b="1" i="0" baseline="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7595264"/>
        <c:crosses val="autoZero"/>
        <c:auto val="1"/>
        <c:lblAlgn val="ctr"/>
        <c:lblOffset val="100"/>
      </c:catAx>
      <c:valAx>
        <c:axId val="87595264"/>
        <c:scaling>
          <c:orientation val="minMax"/>
        </c:scaling>
        <c:delete val="1"/>
        <c:axPos val="b"/>
        <c:numFmt formatCode="0.0%" sourceLinked="1"/>
        <c:tickLblPos val="none"/>
        <c:crossAx val="8759372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7.0405074365704284E-2"/>
          <c:y val="3.7037037037037056E-2"/>
          <c:w val="0.62113801399825053"/>
          <c:h val="0.79869969378827699"/>
        </c:manualLayout>
      </c:layout>
      <c:bar3DChart>
        <c:barDir val="bar"/>
        <c:grouping val="clustered"/>
        <c:ser>
          <c:idx val="0"/>
          <c:order val="0"/>
          <c:tx>
            <c:strRef>
              <c:f>Лист2!$C$149</c:f>
              <c:strCache>
                <c:ptCount val="1"/>
                <c:pt idx="0">
                  <c:v>насцярожана</c:v>
                </c:pt>
              </c:strCache>
            </c:strRef>
          </c:tx>
          <c:dLbls>
            <c:dLbl>
              <c:idx val="0"/>
              <c:layout>
                <c:manualLayout>
                  <c:x val="0.05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Лист2!$D$149</c:f>
              <c:numCache>
                <c:formatCode>0.0%</c:formatCode>
                <c:ptCount val="1"/>
                <c:pt idx="0">
                  <c:v>3.333333333333334E-2</c:v>
                </c:pt>
              </c:numCache>
            </c:numRef>
          </c:val>
        </c:ser>
        <c:ser>
          <c:idx val="1"/>
          <c:order val="1"/>
          <c:tx>
            <c:strRef>
              <c:f>Лист2!$C$150</c:f>
              <c:strCache>
                <c:ptCount val="1"/>
                <c:pt idx="0">
                  <c:v>станоўча</c:v>
                </c:pt>
              </c:strCache>
            </c:strRef>
          </c:tx>
          <c:dLbls>
            <c:dLbl>
              <c:idx val="0"/>
              <c:layout>
                <c:manualLayout>
                  <c:x val="3.333333333333334E-2"/>
                  <c:y val="-6.9444444444444489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Лист2!$D$150</c:f>
              <c:numCache>
                <c:formatCode>0.0%</c:formatCode>
                <c:ptCount val="1"/>
                <c:pt idx="0">
                  <c:v>0.85000000000000009</c:v>
                </c:pt>
              </c:numCache>
            </c:numRef>
          </c:val>
        </c:ser>
        <c:ser>
          <c:idx val="2"/>
          <c:order val="2"/>
          <c:tx>
            <c:strRef>
              <c:f>Лист2!$C$151</c:f>
              <c:strCache>
                <c:ptCount val="1"/>
                <c:pt idx="0">
                  <c:v>абыякава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4.7222222222222249E-2"/>
                  <c:y val="-4.629629629629632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baseline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Лист2!$D$151</c:f>
              <c:numCache>
                <c:formatCode>0.0%</c:formatCode>
                <c:ptCount val="1"/>
                <c:pt idx="0">
                  <c:v>0.1</c:v>
                </c:pt>
              </c:numCache>
            </c:numRef>
          </c:val>
        </c:ser>
        <c:ser>
          <c:idx val="3"/>
          <c:order val="3"/>
          <c:tx>
            <c:strRef>
              <c:f>Лист2!$C$152</c:f>
              <c:strCache>
                <c:ptCount val="1"/>
                <c:pt idx="0">
                  <c:v>не ведалі</c:v>
                </c:pt>
              </c:strCache>
            </c:strRef>
          </c:tx>
          <c:dLbls>
            <c:dLbl>
              <c:idx val="0"/>
              <c:layout>
                <c:manualLayout>
                  <c:x val="3.2058181123904295E-2"/>
                  <c:y val="-3.0651205372729903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Val val="1"/>
            </c:dLbl>
            <c:showVal val="1"/>
          </c:dLbls>
          <c:val>
            <c:numRef>
              <c:f>Лист2!$D$152</c:f>
              <c:numCache>
                <c:formatCode>0.0%</c:formatCode>
                <c:ptCount val="1"/>
                <c:pt idx="0">
                  <c:v>1.666666666666667E-2</c:v>
                </c:pt>
              </c:numCache>
            </c:numRef>
          </c:val>
        </c:ser>
        <c:shape val="box"/>
        <c:axId val="88873216"/>
        <c:axId val="88903680"/>
        <c:axId val="0"/>
      </c:bar3DChart>
      <c:catAx>
        <c:axId val="88873216"/>
        <c:scaling>
          <c:orientation val="minMax"/>
        </c:scaling>
        <c:delete val="1"/>
        <c:axPos val="l"/>
        <c:tickLblPos val="none"/>
        <c:crossAx val="88903680"/>
        <c:crosses val="autoZero"/>
        <c:auto val="1"/>
        <c:lblAlgn val="ctr"/>
        <c:lblOffset val="100"/>
      </c:catAx>
      <c:valAx>
        <c:axId val="88903680"/>
        <c:scaling>
          <c:orientation val="minMax"/>
        </c:scaling>
        <c:delete val="1"/>
        <c:axPos val="b"/>
        <c:numFmt formatCode="0.0%" sourceLinked="1"/>
        <c:tickLblPos val="none"/>
        <c:crossAx val="888732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832120882458226"/>
          <c:y val="5.8955501851139736E-2"/>
          <c:w val="0.29506088733095009"/>
          <c:h val="0.85950666040234336"/>
        </c:manualLayout>
      </c:layout>
      <c:txPr>
        <a:bodyPr/>
        <a:lstStyle/>
        <a:p>
          <a:pPr>
            <a:defRPr sz="2000" b="1" i="0" baseline="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5A093-FE35-4969-803F-9F0E869C35CB}" type="datetimeFigureOut">
              <a:rPr lang="be-BY" smtClean="0"/>
              <a:pPr/>
              <a:t>04.04.2014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03DED-F1D7-4995-BD11-5FF355C0B354}" type="slidenum">
              <a:rPr lang="be-BY" smtClean="0"/>
              <a:pPr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e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e-BY" dirty="0" smtClean="0">
                <a:solidFill>
                  <a:schemeClr val="tx1"/>
                </a:solidFill>
              </a:rPr>
              <a:t>курс дыстанцыйнага навучання </a:t>
            </a:r>
          </a:p>
          <a:p>
            <a:r>
              <a:rPr lang="be-BY" dirty="0" smtClean="0">
                <a:solidFill>
                  <a:schemeClr val="tx1"/>
                </a:solidFill>
              </a:rPr>
              <a:t>кастрычнік 2013 </a:t>
            </a:r>
            <a:r>
              <a:rPr lang="be-BY" dirty="0" smtClean="0">
                <a:solidFill>
                  <a:schemeClr val="tx1"/>
                </a:solidFill>
              </a:rPr>
              <a:t>– </a:t>
            </a:r>
            <a:r>
              <a:rPr lang="be-BY" dirty="0" smtClean="0">
                <a:solidFill>
                  <a:schemeClr val="tx1"/>
                </a:solidFill>
              </a:rPr>
              <a:t>сакавік 2014 </a:t>
            </a:r>
            <a:endParaRPr lang="be-BY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Logo_a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"/>
            <a:ext cx="8286776" cy="35623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5357826"/>
            <a:ext cx="2500330" cy="1283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785794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Якія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наступных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элементаў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АА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плануеце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выкарыстоўваць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вашай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працы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?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643998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Якія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наступных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пытанняў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Вашую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думку не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былі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вычарпальна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прадстаўлены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ў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дыдактычных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матэрыялах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? </a:t>
            </a:r>
            <a:endParaRPr lang="be-BY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928670"/>
          <a:ext cx="9144000" cy="592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Як бы Вы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ацанілі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прастату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выкарыстання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інфармацыйных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тэхналогій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падчас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працы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платформай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курса?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86874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642918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Калі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б Вы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маглі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ўнесці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змены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ў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курс, то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яны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б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закранулі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be-BY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2844" y="3643314"/>
            <a:ext cx="8858312" cy="3214686"/>
          </a:xfrm>
        </p:spPr>
        <p:txBody>
          <a:bodyPr>
            <a:normAutofit fontScale="92500" lnSpcReduction="10000"/>
          </a:bodyPr>
          <a:lstStyle/>
          <a:p>
            <a:pPr lvl="0"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Пачынаць заняткі з пачаткам навучальнага года,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па месяцу на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кожны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модуль</a:t>
            </a: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. П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ерад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курсам (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напрыклад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жніўні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) -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семінар</a:t>
            </a:r>
            <a:endParaRPr lang="be-BY" sz="1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Змяніць расклад, каб не траплялі модулі на канікулы, памяняць модуль 3 і 4 месцамі.</a:t>
            </a:r>
          </a:p>
          <a:p>
            <a:pPr lvl="0"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Дадаць старонку ў профілі, дзе можна будзе чытаць справаздачы і каментаваць іх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be-BY" sz="1800" b="1" dirty="0" err="1" smtClean="0">
                <a:latin typeface="Arial" pitchFamily="34" charset="0"/>
                <a:cs typeface="Arial" pitchFamily="34" charset="0"/>
              </a:rPr>
              <a:t>П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адтрымаць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вучэбна-метадычны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матэрыял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в</a:t>
            </a: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дэа-урокам</a:t>
            </a: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і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Ітогавая праца – відэасправаздача</a:t>
            </a:r>
          </a:p>
          <a:p>
            <a:pPr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Каб ментары не толькі каментавалі справаздачу, але і падтрымлівалі падчас яе напісання</a:t>
            </a:r>
          </a:p>
          <a:p>
            <a:pPr>
              <a:buFont typeface="Arial" pitchFamily="34" charset="0"/>
              <a:buChar char="•"/>
            </a:pP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Выдаляць каментары </a:t>
            </a:r>
            <a:r>
              <a:rPr lang="be-BY" sz="1800" b="1" dirty="0" smtClean="0">
                <a:latin typeface="Arial" pitchFamily="34" charset="0"/>
                <a:cs typeface="Arial" pitchFamily="34" charset="0"/>
              </a:rPr>
              <a:t>“троляў”</a:t>
            </a:r>
            <a:endParaRPr lang="be-BY" sz="1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be-BY" dirty="0" smtClean="0"/>
          </a:p>
          <a:p>
            <a:pPr lvl="0">
              <a:buFont typeface="Arial" pitchFamily="34" charset="0"/>
              <a:buChar char="•"/>
            </a:pPr>
            <a:endParaRPr lang="be-BY" dirty="0" smtClean="0"/>
          </a:p>
          <a:p>
            <a:endParaRPr lang="be-BY" dirty="0"/>
          </a:p>
        </p:txBody>
      </p:sp>
      <p:graphicFrame>
        <p:nvGraphicFramePr>
          <p:cNvPr id="11" name="Рисунок 10"/>
          <p:cNvGraphicFramePr>
            <a:graphicFrameLocks noGrp="1"/>
          </p:cNvGraphicFramePr>
          <p:nvPr>
            <p:ph type="pic" idx="1"/>
          </p:nvPr>
        </p:nvGraphicFramePr>
        <p:xfrm>
          <a:off x="0" y="714356"/>
          <a:ext cx="871540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sz="2400" b="1" dirty="0" smtClean="0">
                <a:latin typeface="Arial" pitchFamily="34" charset="0"/>
                <a:cs typeface="Arial" pitchFamily="34" charset="0"/>
              </a:rPr>
              <a:t>Ці Ваш удзел у курсе паспрыяў умацаванню супрацоўніцтва паміж настаўнікамі ў Вашай школе?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/>
              <a:t>Калі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супрацоўніцтва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пашырылася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то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апішыце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якім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чынам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гэта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адбылося</a:t>
            </a:r>
            <a:r>
              <a:rPr lang="en-US" sz="3200" b="1" dirty="0" smtClean="0"/>
              <a:t> </a:t>
            </a:r>
            <a:r>
              <a:rPr lang="be-BY" sz="3200" dirty="0" smtClean="0"/>
              <a:t/>
            </a:r>
            <a:br>
              <a:rPr lang="be-BY" sz="3200" dirty="0" smtClean="0"/>
            </a:br>
            <a:endParaRPr lang="be-BY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r>
              <a:rPr lang="be-BY" dirty="0" smtClean="0"/>
              <a:t>А</a:t>
            </a:r>
            <a:r>
              <a:rPr lang="en-US" dirty="0" err="1" smtClean="0"/>
              <a:t>бмен</a:t>
            </a:r>
            <a:r>
              <a:rPr lang="en-US" dirty="0" smtClean="0"/>
              <a:t> </a:t>
            </a:r>
            <a:r>
              <a:rPr lang="en-US" dirty="0" err="1" smtClean="0"/>
              <a:t>вопытам</a:t>
            </a:r>
            <a:r>
              <a:rPr lang="en-US" dirty="0" smtClean="0"/>
              <a:t> </a:t>
            </a:r>
            <a:r>
              <a:rPr lang="en-US" dirty="0" err="1" smtClean="0"/>
              <a:t>падчас</a:t>
            </a:r>
            <a:r>
              <a:rPr lang="en-US" dirty="0" smtClean="0"/>
              <a:t> </a:t>
            </a:r>
            <a:r>
              <a:rPr lang="en-US" dirty="0" err="1" smtClean="0"/>
              <a:t>пасяджэнняў</a:t>
            </a:r>
            <a:r>
              <a:rPr lang="en-US" dirty="0" smtClean="0"/>
              <a:t> МА,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педагагічных</a:t>
            </a:r>
            <a:r>
              <a:rPr lang="en-US" dirty="0" smtClean="0"/>
              <a:t> </a:t>
            </a:r>
            <a:r>
              <a:rPr lang="en-US" dirty="0" err="1" smtClean="0"/>
              <a:t>саветах</a:t>
            </a:r>
            <a:endParaRPr lang="be-BY" dirty="0" smtClean="0"/>
          </a:p>
          <a:p>
            <a:r>
              <a:rPr lang="be-BY" dirty="0" smtClean="0"/>
              <a:t>Сустрэчы з калегамі, узаемнае наведванне ўрокаў</a:t>
            </a:r>
          </a:p>
          <a:p>
            <a:r>
              <a:rPr lang="be-BY" dirty="0" smtClean="0"/>
              <a:t>Абмен </a:t>
            </a:r>
            <a:r>
              <a:rPr lang="en-US" dirty="0" err="1" smtClean="0"/>
              <a:t>дыдактычны</a:t>
            </a:r>
            <a:r>
              <a:rPr lang="be-BY" dirty="0" smtClean="0"/>
              <a:t>мі</a:t>
            </a:r>
            <a:r>
              <a:rPr lang="en-US" dirty="0" smtClean="0"/>
              <a:t> </a:t>
            </a:r>
            <a:r>
              <a:rPr lang="en-US" dirty="0" err="1" smtClean="0"/>
              <a:t>матэрыял</a:t>
            </a:r>
            <a:r>
              <a:rPr lang="be-BY" dirty="0" smtClean="0"/>
              <a:t>амі</a:t>
            </a:r>
          </a:p>
          <a:p>
            <a:r>
              <a:rPr lang="be-BY" dirty="0" smtClean="0"/>
              <a:t>П</a:t>
            </a:r>
            <a:r>
              <a:rPr lang="en-US" dirty="0" err="1" smtClean="0"/>
              <a:t>равя</a:t>
            </a:r>
            <a:r>
              <a:rPr lang="be-BY" dirty="0" smtClean="0"/>
              <a:t>дзення </a:t>
            </a:r>
            <a:r>
              <a:rPr lang="en-US" dirty="0" err="1" smtClean="0"/>
              <a:t>майстар-клас</a:t>
            </a:r>
            <a:r>
              <a:rPr lang="be-BY" dirty="0" smtClean="0"/>
              <a:t>аў</a:t>
            </a:r>
            <a:r>
              <a:rPr lang="en-US" dirty="0" smtClean="0"/>
              <a:t> </a:t>
            </a:r>
            <a:r>
              <a:rPr lang="en-US" dirty="0" err="1" smtClean="0"/>
              <a:t>па</a:t>
            </a:r>
            <a:r>
              <a:rPr lang="en-US" dirty="0" smtClean="0"/>
              <a:t> АА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настаўнікаў</a:t>
            </a:r>
            <a:r>
              <a:rPr lang="en-US" dirty="0" smtClean="0"/>
              <a:t> </a:t>
            </a:r>
            <a:r>
              <a:rPr lang="en-US" dirty="0" err="1" smtClean="0"/>
              <a:t>сва</a:t>
            </a:r>
            <a:r>
              <a:rPr lang="be-BY" dirty="0" smtClean="0"/>
              <a:t>ёй школы/гімназіі</a:t>
            </a:r>
          </a:p>
          <a:p>
            <a:r>
              <a:rPr lang="be-BY" dirty="0" smtClean="0"/>
              <a:t>В</a:t>
            </a:r>
            <a:r>
              <a:rPr lang="en-US" dirty="0" err="1" smtClean="0"/>
              <a:t>ыступ</a:t>
            </a:r>
            <a:r>
              <a:rPr lang="be-BY" dirty="0" smtClean="0"/>
              <a:t>ленні на </a:t>
            </a:r>
            <a:r>
              <a:rPr lang="en-US" dirty="0" err="1" smtClean="0"/>
              <a:t>канферэнцы</a:t>
            </a:r>
            <a:r>
              <a:rPr lang="be-BY" dirty="0" smtClean="0"/>
              <a:t>ях </a:t>
            </a:r>
            <a:r>
              <a:rPr lang="en-US" dirty="0" smtClean="0"/>
              <a:t>з </a:t>
            </a:r>
            <a:r>
              <a:rPr lang="en-US" dirty="0" err="1" smtClean="0"/>
              <a:t>прапагандай</a:t>
            </a:r>
            <a:r>
              <a:rPr lang="en-US" dirty="0" smtClean="0"/>
              <a:t> АА.</a:t>
            </a:r>
            <a:endParaRPr lang="be-BY" dirty="0" smtClean="0"/>
          </a:p>
          <a:p>
            <a:r>
              <a:rPr lang="be-BY" dirty="0" smtClean="0"/>
              <a:t>Абмен </a:t>
            </a:r>
            <a:r>
              <a:rPr lang="en-US" dirty="0" err="1" smtClean="0"/>
              <a:t>дыдактычны</a:t>
            </a:r>
            <a:r>
              <a:rPr lang="be-BY" dirty="0" smtClean="0"/>
              <a:t>мі</a:t>
            </a:r>
            <a:r>
              <a:rPr lang="en-US" dirty="0" smtClean="0"/>
              <a:t> </a:t>
            </a:r>
            <a:r>
              <a:rPr lang="en-US" dirty="0" err="1" smtClean="0"/>
              <a:t>матэрыял</a:t>
            </a:r>
            <a:r>
              <a:rPr lang="be-BY" dirty="0" smtClean="0"/>
              <a:t>амі</a:t>
            </a:r>
          </a:p>
          <a:p>
            <a:r>
              <a:rPr lang="be-BY" dirty="0" smtClean="0"/>
              <a:t>А</a:t>
            </a:r>
            <a:r>
              <a:rPr lang="en-US" dirty="0" err="1" smtClean="0"/>
              <a:t>ртыкулы</a:t>
            </a:r>
            <a:r>
              <a:rPr lang="en-US" dirty="0" smtClean="0"/>
              <a:t> </a:t>
            </a:r>
            <a:r>
              <a:rPr lang="en-US" dirty="0" err="1" smtClean="0"/>
              <a:t>пра</a:t>
            </a:r>
            <a:r>
              <a:rPr lang="en-US" dirty="0" smtClean="0"/>
              <a:t> АА ў </a:t>
            </a:r>
            <a:r>
              <a:rPr lang="en-US" dirty="0" err="1" smtClean="0"/>
              <a:t>перыядычных</a:t>
            </a:r>
            <a:r>
              <a:rPr lang="en-US" dirty="0" smtClean="0"/>
              <a:t> </a:t>
            </a:r>
            <a:r>
              <a:rPr lang="en-US" dirty="0" err="1" smtClean="0"/>
              <a:t>выданнях</a:t>
            </a:r>
            <a:endParaRPr lang="be-BY" dirty="0" smtClean="0"/>
          </a:p>
          <a:p>
            <a:pPr>
              <a:buNone/>
            </a:pPr>
            <a:endParaRPr lang="be-BY" dirty="0"/>
          </a:p>
        </p:txBody>
      </p:sp>
    </p:spTree>
  </p:cSld>
  <p:clrMapOvr>
    <a:masterClrMapping/>
  </p:clrMapOvr>
  <p:transition advTm="7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Як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ставілася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адміністрацыя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школы да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Вашых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спроб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працаваць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дапамогай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сродкаў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АА?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8715404" cy="497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be-BY" sz="2000" b="1" dirty="0" smtClean="0">
                <a:latin typeface="Arial" pitchFamily="34" charset="0"/>
                <a:cs typeface="Arial" pitchFamily="34" charset="0"/>
              </a:rPr>
              <a:t>Якую б дапамогу ці падтрымку Вы хацелі б надалей атрымаць з боку арганізацый ці людзей, якія праводзілі гэты курс</a:t>
            </a:r>
            <a:endParaRPr lang="be-BY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e-BY" dirty="0" smtClean="0"/>
              <a:t>І</a:t>
            </a:r>
            <a:r>
              <a:rPr lang="en-US" dirty="0" err="1" smtClean="0"/>
              <a:t>нфармацыйна-метадычную</a:t>
            </a:r>
            <a:r>
              <a:rPr lang="en-US" dirty="0" smtClean="0"/>
              <a:t> </a:t>
            </a:r>
            <a:r>
              <a:rPr lang="en-US" dirty="0" err="1" smtClean="0"/>
              <a:t>падтрымку</a:t>
            </a:r>
            <a:endParaRPr lang="be-BY" dirty="0" smtClean="0"/>
          </a:p>
          <a:p>
            <a:pPr lvl="0"/>
            <a:r>
              <a:rPr lang="be-BY" dirty="0" smtClean="0"/>
              <a:t>К</a:t>
            </a:r>
            <a:r>
              <a:rPr lang="en-US" dirty="0" err="1" smtClean="0"/>
              <a:t>анкрэтны</a:t>
            </a:r>
            <a:r>
              <a:rPr lang="be-BY" dirty="0" smtClean="0"/>
              <a:t>я</a:t>
            </a:r>
            <a:r>
              <a:rPr lang="en-US" dirty="0" smtClean="0"/>
              <a:t> </a:t>
            </a:r>
            <a:r>
              <a:rPr lang="en-US" dirty="0" err="1" smtClean="0"/>
              <a:t>метадычны</a:t>
            </a:r>
            <a:r>
              <a:rPr lang="be-BY" dirty="0" smtClean="0"/>
              <a:t>я</a:t>
            </a:r>
            <a:r>
              <a:rPr lang="en-US" dirty="0" smtClean="0"/>
              <a:t> </a:t>
            </a:r>
            <a:r>
              <a:rPr lang="en-US" dirty="0" err="1" smtClean="0"/>
              <a:t>распрацоўкі</a:t>
            </a:r>
            <a:r>
              <a:rPr lang="en-US" dirty="0" smtClean="0"/>
              <a:t> </a:t>
            </a:r>
            <a:r>
              <a:rPr lang="en-US" dirty="0" err="1" smtClean="0"/>
              <a:t>тых</a:t>
            </a:r>
            <a:r>
              <a:rPr lang="en-US" dirty="0" smtClean="0"/>
              <a:t> </a:t>
            </a:r>
            <a:r>
              <a:rPr lang="en-US" dirty="0" err="1" smtClean="0"/>
              <a:t>ці</a:t>
            </a:r>
            <a:r>
              <a:rPr lang="en-US" dirty="0" smtClean="0"/>
              <a:t> </a:t>
            </a:r>
            <a:r>
              <a:rPr lang="en-US" dirty="0" err="1" smtClean="0"/>
              <a:t>іншых</a:t>
            </a:r>
            <a:r>
              <a:rPr lang="en-US" dirty="0" smtClean="0"/>
              <a:t> </a:t>
            </a:r>
            <a:r>
              <a:rPr lang="en-US" dirty="0" err="1" smtClean="0"/>
              <a:t>часта</a:t>
            </a:r>
            <a:r>
              <a:rPr lang="be-BY" dirty="0" smtClean="0"/>
              <a:t>к</a:t>
            </a:r>
            <a:r>
              <a:rPr lang="en-US" dirty="0" smtClean="0"/>
              <a:t> </a:t>
            </a:r>
            <a:r>
              <a:rPr lang="en-US" dirty="0" err="1" smtClean="0"/>
              <a:t>занятка</a:t>
            </a:r>
            <a:r>
              <a:rPr lang="be-BY" dirty="0" smtClean="0"/>
              <a:t>ў</a:t>
            </a:r>
          </a:p>
          <a:p>
            <a:pPr lvl="0"/>
            <a:r>
              <a:rPr lang="be-BY" dirty="0" smtClean="0"/>
              <a:t>Арганізацыя семінараў, майстар-класаў, дыстанц. курсаў </a:t>
            </a:r>
            <a:r>
              <a:rPr lang="en-US" dirty="0" err="1" smtClean="0"/>
              <a:t>па</a:t>
            </a:r>
            <a:r>
              <a:rPr lang="en-US" dirty="0" smtClean="0"/>
              <a:t> </a:t>
            </a:r>
            <a:r>
              <a:rPr lang="en-US" dirty="0" err="1" smtClean="0"/>
              <a:t>выкарыстанні</a:t>
            </a:r>
            <a:r>
              <a:rPr lang="en-US" dirty="0" smtClean="0"/>
              <a:t> АА</a:t>
            </a:r>
            <a:endParaRPr lang="be-BY" dirty="0" smtClean="0"/>
          </a:p>
          <a:p>
            <a:pPr lvl="0"/>
            <a:r>
              <a:rPr lang="be-BY" dirty="0" smtClean="0"/>
              <a:t>Атрымліваць інфармацыю аб тыповых памылках пад час працы з АА па кожнаму модулю</a:t>
            </a:r>
          </a:p>
          <a:p>
            <a:pPr lvl="0"/>
            <a:r>
              <a:rPr lang="be-BY" dirty="0" smtClean="0"/>
              <a:t>Магчымасць праводзіць  майстар-класы, </a:t>
            </a:r>
            <a:r>
              <a:rPr lang="en-US" dirty="0" err="1" smtClean="0"/>
              <a:t>запраш</a:t>
            </a:r>
            <a:r>
              <a:rPr lang="be-BY" dirty="0" smtClean="0"/>
              <a:t>аць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свае</a:t>
            </a:r>
            <a:r>
              <a:rPr lang="en-US" dirty="0" smtClean="0"/>
              <a:t> </a:t>
            </a:r>
            <a:r>
              <a:rPr lang="en-US" dirty="0" err="1" smtClean="0"/>
              <a:t>заняткі</a:t>
            </a:r>
            <a:endParaRPr lang="be-BY" dirty="0" smtClean="0"/>
          </a:p>
          <a:p>
            <a:pPr lvl="0"/>
            <a:r>
              <a:rPr lang="be-BY" dirty="0" smtClean="0"/>
              <a:t>М</a:t>
            </a:r>
            <a:r>
              <a:rPr lang="en-US" dirty="0" err="1" smtClean="0"/>
              <a:t>ець</a:t>
            </a:r>
            <a:r>
              <a:rPr lang="en-US" dirty="0" smtClean="0"/>
              <a:t> </a:t>
            </a:r>
            <a:r>
              <a:rPr lang="en-US" dirty="0" err="1" smtClean="0"/>
              <a:t>доступ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модуляў</a:t>
            </a:r>
            <a:r>
              <a:rPr lang="en-US" dirty="0" smtClean="0"/>
              <a:t> і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справаздач</a:t>
            </a:r>
            <a:r>
              <a:rPr lang="en-US" dirty="0" smtClean="0"/>
              <a:t> </a:t>
            </a:r>
            <a:r>
              <a:rPr lang="en-US" dirty="0" err="1" smtClean="0"/>
              <a:t>новай</a:t>
            </a:r>
            <a:r>
              <a:rPr lang="en-US" dirty="0" smtClean="0"/>
              <a:t> </a:t>
            </a:r>
            <a:r>
              <a:rPr lang="en-US" dirty="0" err="1" smtClean="0"/>
              <a:t>групы</a:t>
            </a:r>
            <a:endParaRPr lang="be-BY" dirty="0" smtClean="0"/>
          </a:p>
          <a:p>
            <a:r>
              <a:rPr lang="be-BY" dirty="0" smtClean="0"/>
              <a:t>Правесці папулярызацыю АА у СМІ</a:t>
            </a:r>
            <a:endParaRPr lang="be-BY" dirty="0"/>
          </a:p>
        </p:txBody>
      </p:sp>
    </p:spTree>
  </p:cSld>
  <p:clrMapOvr>
    <a:masterClrMapping/>
  </p:clrMapOvr>
  <p:transition advTm="7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У курсе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якую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тэму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Вы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хацелі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б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прыняць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удзел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будучым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практычна</a:t>
            </a:r>
            <a:r>
              <a:rPr lang="ru-RU" dirty="0" smtClean="0"/>
              <a:t> </a:t>
            </a:r>
            <a:r>
              <a:rPr lang="ru-RU" dirty="0" err="1" smtClean="0"/>
              <a:t>выкарыстоўваць</a:t>
            </a:r>
            <a:r>
              <a:rPr lang="ru-RU" dirty="0" smtClean="0"/>
              <a:t> АА у </a:t>
            </a:r>
            <a:r>
              <a:rPr lang="ru-RU" dirty="0" err="1" smtClean="0"/>
              <a:t>беларускай</a:t>
            </a:r>
            <a:r>
              <a:rPr lang="ru-RU" dirty="0" smtClean="0"/>
              <a:t> школе</a:t>
            </a:r>
          </a:p>
          <a:p>
            <a:r>
              <a:rPr lang="ru-RU" dirty="0" err="1" smtClean="0"/>
              <a:t>Праца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здольнымі</a:t>
            </a:r>
            <a:r>
              <a:rPr lang="ru-RU" dirty="0" smtClean="0"/>
              <a:t> </a:t>
            </a:r>
            <a:r>
              <a:rPr lang="ru-RU" dirty="0" err="1" smtClean="0"/>
              <a:t>дзецьмі</a:t>
            </a:r>
            <a:endParaRPr lang="ru-RU" dirty="0" smtClean="0"/>
          </a:p>
          <a:p>
            <a:r>
              <a:rPr lang="ru-RU" dirty="0" err="1" smtClean="0"/>
              <a:t>Супрацоўніцтва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настаўнікамі</a:t>
            </a:r>
            <a:r>
              <a:rPr lang="ru-RU" dirty="0" smtClean="0"/>
              <a:t> (Д. </a:t>
            </a:r>
            <a:r>
              <a:rPr lang="ru-RU" dirty="0" err="1" smtClean="0"/>
              <a:t>Стэрна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Навучанне</a:t>
            </a:r>
            <a:r>
              <a:rPr lang="ru-RU" dirty="0" smtClean="0"/>
              <a:t> па </a:t>
            </a:r>
            <a:r>
              <a:rPr lang="ru-RU" dirty="0" err="1" smtClean="0"/>
              <a:t>індывідуальных</a:t>
            </a:r>
            <a:r>
              <a:rPr lang="ru-RU" dirty="0" smtClean="0"/>
              <a:t> </a:t>
            </a:r>
            <a:r>
              <a:rPr lang="ru-RU" dirty="0" err="1" smtClean="0"/>
              <a:t>праграмах</a:t>
            </a:r>
            <a:endParaRPr lang="ru-RU" dirty="0" smtClean="0"/>
          </a:p>
          <a:p>
            <a:r>
              <a:rPr lang="be-BY" dirty="0" smtClean="0"/>
              <a:t>Праца з </a:t>
            </a:r>
            <a:r>
              <a:rPr lang="en-US" dirty="0" err="1" smtClean="0"/>
              <a:t>i</a:t>
            </a:r>
            <a:r>
              <a:rPr lang="be-BY" dirty="0" smtClean="0"/>
              <a:t>нтэрактыўнай дошкай</a:t>
            </a:r>
          </a:p>
          <a:p>
            <a:r>
              <a:rPr lang="ru-RU" dirty="0" smtClean="0"/>
              <a:t>Работа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вучнямі</a:t>
            </a:r>
            <a:r>
              <a:rPr lang="ru-RU" dirty="0" smtClean="0"/>
              <a:t> без </a:t>
            </a:r>
            <a:r>
              <a:rPr lang="ru-RU" dirty="0" err="1" smtClean="0"/>
              <a:t>матывацыі</a:t>
            </a:r>
            <a:r>
              <a:rPr lang="ru-RU" dirty="0" smtClean="0"/>
              <a:t> да </a:t>
            </a:r>
            <a:r>
              <a:rPr lang="ru-RU" dirty="0" err="1" smtClean="0"/>
              <a:t>навучання</a:t>
            </a:r>
            <a:endParaRPr lang="ru-RU" dirty="0" smtClean="0"/>
          </a:p>
          <a:p>
            <a:r>
              <a:rPr lang="ru-RU" dirty="0" err="1" smtClean="0"/>
              <a:t>Выкарыстанне</a:t>
            </a:r>
            <a:r>
              <a:rPr lang="ru-RU" dirty="0" smtClean="0"/>
              <a:t> </a:t>
            </a:r>
            <a:r>
              <a:rPr lang="ru-RU" dirty="0" err="1" smtClean="0"/>
              <a:t>вэб-інструментаў</a:t>
            </a:r>
            <a:r>
              <a:rPr lang="ru-RU" dirty="0" smtClean="0"/>
              <a:t> для </a:t>
            </a:r>
            <a:r>
              <a:rPr lang="ru-RU" dirty="0" err="1" smtClean="0"/>
              <a:t>актыўнай</a:t>
            </a:r>
            <a:r>
              <a:rPr lang="ru-RU" dirty="0" smtClean="0"/>
              <a:t> </a:t>
            </a:r>
            <a:r>
              <a:rPr lang="ru-RU" dirty="0" err="1" smtClean="0"/>
              <a:t>ацэнкі</a:t>
            </a:r>
            <a:endParaRPr lang="ru-RU" dirty="0" smtClean="0"/>
          </a:p>
          <a:p>
            <a:r>
              <a:rPr lang="be-BY" dirty="0" smtClean="0"/>
              <a:t>ключавыя пытанні</a:t>
            </a:r>
          </a:p>
          <a:p>
            <a:r>
              <a:rPr lang="be-BY" dirty="0" smtClean="0"/>
              <a:t>узаемная ацэнка і самаацэнка</a:t>
            </a:r>
          </a:p>
          <a:p>
            <a:r>
              <a:rPr lang="be-BY" dirty="0" smtClean="0"/>
              <a:t>Бацькам пра АА</a:t>
            </a:r>
          </a:p>
          <a:p>
            <a:r>
              <a:rPr lang="ru-RU" dirty="0" err="1" smtClean="0"/>
              <a:t>Эфектыўнасць</a:t>
            </a:r>
            <a:r>
              <a:rPr lang="ru-RU" dirty="0" smtClean="0"/>
              <a:t> </a:t>
            </a:r>
            <a:r>
              <a:rPr lang="ru-RU" dirty="0" err="1" smtClean="0"/>
              <a:t>выкарыстання</a:t>
            </a:r>
            <a:r>
              <a:rPr lang="ru-RU" dirty="0" smtClean="0"/>
              <a:t> АА на </a:t>
            </a:r>
            <a:r>
              <a:rPr lang="ru-RU" dirty="0" err="1" smtClean="0"/>
              <a:t>ўроках</a:t>
            </a:r>
            <a:endParaRPr lang="be-BY" dirty="0"/>
          </a:p>
        </p:txBody>
      </p:sp>
    </p:spTree>
  </p:cSld>
  <p:clrMapOvr>
    <a:masterClrMapping/>
  </p:clrMapOvr>
  <p:transition advTm="7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Калі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будзе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працяг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праграмы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навучаня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АА, то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якім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чынам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Вы б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маглі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далучыцца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да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гэтай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праграмы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be-BY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928670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Колькасць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удзельнікаў</a:t>
            </a:r>
            <a:endParaRPr lang="be-BY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500174"/>
          <a:ext cx="350046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184041"/>
                <a:gridCol w="1316289"/>
              </a:tblGrid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Модуль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Студэнты</a:t>
                      </a:r>
                      <a:r>
                        <a:rPr lang="be-BY" dirty="0" smtClean="0"/>
                        <a:t> 2014 (94)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baseline="0" dirty="0" smtClean="0"/>
                        <a:t>Студэнты 2013 </a:t>
                      </a:r>
                      <a:r>
                        <a:rPr lang="be-BY" dirty="0" smtClean="0"/>
                        <a:t>(60)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48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41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929058" y="1357298"/>
          <a:ext cx="492922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6000768"/>
            <a:ext cx="80321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dirty="0" smtClean="0"/>
              <a:t>Першы модуль прайшлі </a:t>
            </a:r>
            <a:r>
              <a:rPr lang="be-BY" dirty="0" smtClean="0"/>
              <a:t>94,7% (у мінулым годзе 80%) </a:t>
            </a:r>
            <a:r>
              <a:rPr lang="be-BY" dirty="0" smtClean="0"/>
              <a:t>зарэгістраваных студэнтаў</a:t>
            </a:r>
          </a:p>
          <a:p>
            <a:r>
              <a:rPr lang="be-BY" dirty="0" smtClean="0"/>
              <a:t>Курс </a:t>
            </a:r>
            <a:r>
              <a:rPr lang="be-BY" dirty="0" smtClean="0"/>
              <a:t>скончыл 74,5% (у мінулым годзе </a:t>
            </a:r>
            <a:r>
              <a:rPr lang="be-BY" dirty="0" smtClean="0"/>
              <a:t>65</a:t>
            </a:r>
            <a:r>
              <a:rPr lang="be-BY" dirty="0" smtClean="0"/>
              <a:t>%) </a:t>
            </a:r>
            <a:r>
              <a:rPr lang="be-BY" dirty="0" smtClean="0"/>
              <a:t>зарэгістраваных студэнтаў</a:t>
            </a:r>
            <a:endParaRPr lang="ru-RU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Што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ў</a:t>
            </a:r>
            <a:r>
              <a:rPr lang="ru-RU" sz="3200" b="1" dirty="0" smtClean="0"/>
              <a:t> курсе было </a:t>
            </a:r>
            <a:r>
              <a:rPr lang="ru-RU" sz="3200" b="1" dirty="0" err="1" smtClean="0"/>
              <a:t>найбольш</a:t>
            </a:r>
            <a:r>
              <a:rPr lang="ru-RU" sz="3200" b="1" dirty="0" smtClean="0"/>
              <a:t> важным</a:t>
            </a:r>
            <a:endParaRPr lang="be-BY" sz="3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8580370"/>
              </p:ext>
            </p:extLst>
          </p:nvPr>
        </p:nvGraphicFramePr>
        <p:xfrm>
          <a:off x="0" y="1214422"/>
          <a:ext cx="914400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928670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Д</a:t>
            </a:r>
            <a:r>
              <a:rPr lang="ru-RU" sz="2800" b="1" dirty="0" err="1" smtClean="0"/>
              <a:t>ыдактычныя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матэрыялы</a:t>
            </a:r>
            <a:r>
              <a:rPr lang="ru-RU" sz="2800" b="1" dirty="0" smtClean="0"/>
              <a:t>  да </a:t>
            </a:r>
            <a:r>
              <a:rPr lang="ru-RU" sz="2800" b="1" dirty="0" err="1" smtClean="0"/>
              <a:t>кожнага</a:t>
            </a:r>
            <a:r>
              <a:rPr lang="ru-RU" sz="2800" b="1" dirty="0" smtClean="0"/>
              <a:t> модуля курса</a:t>
            </a:r>
            <a:endParaRPr lang="be-BY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572164"/>
          </a:xfrm>
        </p:spPr>
        <p:txBody>
          <a:bodyPr>
            <a:normAutofit fontScale="77500" lnSpcReduction="20000"/>
          </a:bodyPr>
          <a:lstStyle/>
          <a:p>
            <a:r>
              <a:rPr lang="be-BY" b="1" i="1" dirty="0"/>
              <a:t> Змест матэрыялаў быў для мяне </a:t>
            </a:r>
            <a:r>
              <a:rPr lang="be-BY" b="1" i="1" dirty="0" smtClean="0"/>
              <a:t>зразумелым.</a:t>
            </a:r>
            <a:endParaRPr lang="be-BY" b="1" i="1" dirty="0"/>
          </a:p>
          <a:p>
            <a:pPr>
              <a:buNone/>
            </a:pPr>
            <a:r>
              <a:rPr lang="be-BY" sz="3100" dirty="0" smtClean="0"/>
              <a:t>збольшага </a:t>
            </a:r>
            <a:r>
              <a:rPr lang="be-BY" sz="3100" dirty="0"/>
              <a:t>так і </a:t>
            </a:r>
            <a:r>
              <a:rPr lang="be-BY" sz="3100" dirty="0" smtClean="0"/>
              <a:t>было		</a:t>
            </a:r>
            <a:r>
              <a:rPr lang="en-US" sz="3100" dirty="0" smtClean="0"/>
              <a:t>22 </a:t>
            </a:r>
            <a:r>
              <a:rPr lang="be-BY" sz="3100" dirty="0" smtClean="0"/>
              <a:t>%</a:t>
            </a:r>
          </a:p>
          <a:p>
            <a:pPr>
              <a:buNone/>
            </a:pPr>
            <a:r>
              <a:rPr lang="be-BY" sz="3100" dirty="0" smtClean="0"/>
              <a:t>я цалкам згаджаюся		</a:t>
            </a:r>
            <a:r>
              <a:rPr lang="en-US" sz="3100" dirty="0" smtClean="0"/>
              <a:t>78</a:t>
            </a:r>
            <a:r>
              <a:rPr lang="be-BY" sz="3100" dirty="0" smtClean="0"/>
              <a:t> %</a:t>
            </a:r>
          </a:p>
          <a:p>
            <a:r>
              <a:rPr lang="be-BY" b="1" i="1" dirty="0" smtClean="0"/>
              <a:t>Матэрыялы далі мне новыя веды.</a:t>
            </a:r>
            <a:r>
              <a:rPr lang="be-BY" dirty="0" smtClean="0"/>
              <a:t> </a:t>
            </a:r>
          </a:p>
          <a:p>
            <a:pPr>
              <a:buNone/>
            </a:pPr>
            <a:r>
              <a:rPr lang="be-BY" dirty="0" smtClean="0"/>
              <a:t>збольшага </a:t>
            </a:r>
            <a:r>
              <a:rPr lang="be-BY" dirty="0"/>
              <a:t>так і было</a:t>
            </a:r>
            <a:r>
              <a:rPr lang="be-BY" dirty="0" smtClean="0"/>
              <a:t> 	3</a:t>
            </a:r>
            <a:r>
              <a:rPr lang="en-US" dirty="0" smtClean="0"/>
              <a:t>9 </a:t>
            </a:r>
            <a:r>
              <a:rPr lang="be-BY" dirty="0" smtClean="0"/>
              <a:t>%</a:t>
            </a:r>
          </a:p>
          <a:p>
            <a:pPr>
              <a:buNone/>
            </a:pPr>
            <a:r>
              <a:rPr lang="be-BY" dirty="0" smtClean="0"/>
              <a:t>я </a:t>
            </a:r>
            <a:r>
              <a:rPr lang="be-BY" dirty="0"/>
              <a:t>цалкам </a:t>
            </a:r>
            <a:r>
              <a:rPr lang="be-BY" dirty="0" smtClean="0"/>
              <a:t>згаджаюся	 61 %</a:t>
            </a:r>
          </a:p>
          <a:p>
            <a:r>
              <a:rPr lang="be-BY" b="1" i="1" dirty="0" smtClean="0"/>
              <a:t>Усе </a:t>
            </a:r>
            <a:r>
              <a:rPr lang="be-BY" b="1" i="1" dirty="0"/>
              <a:t>матэрыялы давалі дастаткова ведаў, каб разабрацца ў пытанні.</a:t>
            </a:r>
            <a:r>
              <a:rPr lang="be-BY" dirty="0" smtClean="0"/>
              <a:t> </a:t>
            </a:r>
          </a:p>
          <a:p>
            <a:pPr>
              <a:buNone/>
            </a:pPr>
            <a:r>
              <a:rPr lang="be-BY" dirty="0" smtClean="0"/>
              <a:t>не </a:t>
            </a:r>
            <a:r>
              <a:rPr lang="be-BY" dirty="0"/>
              <a:t>магу ні пагадзіцца, ні </a:t>
            </a:r>
            <a:r>
              <a:rPr lang="be-BY" dirty="0" smtClean="0"/>
              <a:t>запярэчыць</a:t>
            </a:r>
            <a:r>
              <a:rPr lang="be-BY" dirty="0"/>
              <a:t> </a:t>
            </a:r>
            <a:r>
              <a:rPr lang="be-BY" dirty="0" smtClean="0"/>
              <a:t>	</a:t>
            </a:r>
            <a:r>
              <a:rPr lang="en-US" dirty="0"/>
              <a:t>5</a:t>
            </a:r>
            <a:r>
              <a:rPr lang="be-BY" dirty="0" smtClean="0"/>
              <a:t> %</a:t>
            </a:r>
          </a:p>
          <a:p>
            <a:pPr>
              <a:buNone/>
            </a:pPr>
            <a:r>
              <a:rPr lang="be-BY" dirty="0" smtClean="0"/>
              <a:t>збольшага </a:t>
            </a:r>
            <a:r>
              <a:rPr lang="be-BY" dirty="0"/>
              <a:t>так і было</a:t>
            </a:r>
            <a:r>
              <a:rPr lang="be-BY" dirty="0" smtClean="0"/>
              <a:t> 			</a:t>
            </a:r>
            <a:r>
              <a:rPr lang="en-US" dirty="0" smtClean="0"/>
              <a:t>53</a:t>
            </a:r>
            <a:r>
              <a:rPr lang="be-BY" dirty="0" smtClean="0"/>
              <a:t>,3 %		</a:t>
            </a:r>
          </a:p>
          <a:p>
            <a:pPr>
              <a:buNone/>
            </a:pPr>
            <a:r>
              <a:rPr lang="be-BY" dirty="0" smtClean="0"/>
              <a:t>я </a:t>
            </a:r>
            <a:r>
              <a:rPr lang="be-BY" dirty="0"/>
              <a:t>цалкам згаджаюся</a:t>
            </a:r>
            <a:r>
              <a:rPr lang="be-BY" dirty="0" smtClean="0"/>
              <a:t> 			</a:t>
            </a:r>
            <a:r>
              <a:rPr lang="en-US" dirty="0" smtClean="0"/>
              <a:t>41,7</a:t>
            </a:r>
            <a:r>
              <a:rPr lang="be-BY" dirty="0" smtClean="0"/>
              <a:t> %</a:t>
            </a:r>
          </a:p>
          <a:p>
            <a:r>
              <a:rPr lang="be-BY" b="1" i="1" dirty="0" smtClean="0"/>
              <a:t>Змест </a:t>
            </a:r>
            <a:r>
              <a:rPr lang="be-BY" b="1" i="1" dirty="0"/>
              <a:t>матэрыялаў можа быць выкарыстаны ў </a:t>
            </a:r>
            <a:r>
              <a:rPr lang="be-BY" b="1" i="1" dirty="0" smtClean="0"/>
              <a:t>п</a:t>
            </a:r>
            <a:r>
              <a:rPr lang="be-BY" b="1" i="1" dirty="0" smtClean="0"/>
              <a:t>аўсядзённай </a:t>
            </a:r>
            <a:r>
              <a:rPr lang="be-BY" b="1" i="1" dirty="0"/>
              <a:t>працы ў школе.</a:t>
            </a:r>
            <a:r>
              <a:rPr lang="be-BY" dirty="0" smtClean="0"/>
              <a:t> </a:t>
            </a:r>
          </a:p>
          <a:p>
            <a:pPr>
              <a:buNone/>
            </a:pPr>
            <a:r>
              <a:rPr lang="be-BY" dirty="0" smtClean="0"/>
              <a:t>збольшага </a:t>
            </a:r>
            <a:r>
              <a:rPr lang="be-BY" dirty="0"/>
              <a:t>так і было</a:t>
            </a:r>
            <a:r>
              <a:rPr lang="be-BY" dirty="0" smtClean="0"/>
              <a:t> 	2</a:t>
            </a:r>
            <a:r>
              <a:rPr lang="en-US" dirty="0" smtClean="0"/>
              <a:t>6,7</a:t>
            </a:r>
            <a:r>
              <a:rPr lang="be-BY" dirty="0" smtClean="0"/>
              <a:t> %		</a:t>
            </a:r>
          </a:p>
          <a:p>
            <a:pPr>
              <a:buNone/>
            </a:pPr>
            <a:r>
              <a:rPr lang="be-BY" dirty="0" smtClean="0"/>
              <a:t>я </a:t>
            </a:r>
            <a:r>
              <a:rPr lang="be-BY" dirty="0"/>
              <a:t>цалкам згаджаюся</a:t>
            </a:r>
            <a:r>
              <a:rPr lang="be-BY" dirty="0" smtClean="0"/>
              <a:t> 	7</a:t>
            </a:r>
            <a:r>
              <a:rPr lang="en-US" dirty="0" smtClean="0"/>
              <a:t>3,3</a:t>
            </a:r>
            <a:r>
              <a:rPr lang="be-BY" dirty="0" smtClean="0"/>
              <a:t> %</a:t>
            </a:r>
            <a:endParaRPr lang="be-BY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1142984"/>
          </a:xfrm>
        </p:spPr>
        <p:txBody>
          <a:bodyPr>
            <a:normAutofit/>
          </a:bodyPr>
          <a:lstStyle/>
          <a:p>
            <a:r>
              <a:rPr lang="ru-RU" dirty="0" err="1" smtClean="0"/>
              <a:t>Ацэнка</a:t>
            </a:r>
            <a:r>
              <a:rPr lang="ru-RU" dirty="0" smtClean="0"/>
              <a:t> </a:t>
            </a:r>
            <a:r>
              <a:rPr lang="ru-RU" dirty="0" err="1" smtClean="0"/>
              <a:t>наступных</a:t>
            </a:r>
            <a:r>
              <a:rPr lang="ru-RU" dirty="0" smtClean="0"/>
              <a:t> </a:t>
            </a:r>
            <a:r>
              <a:rPr lang="ru-RU" dirty="0" err="1" smtClean="0"/>
              <a:t>сцверджанняў</a:t>
            </a:r>
            <a:r>
              <a:rPr lang="ru-RU" dirty="0" smtClean="0"/>
              <a:t>, </a:t>
            </a:r>
            <a:r>
              <a:rPr lang="ru-RU" dirty="0" err="1" smtClean="0"/>
              <a:t>якія</a:t>
            </a:r>
            <a:r>
              <a:rPr lang="ru-RU" dirty="0" smtClean="0"/>
              <a:t> </a:t>
            </a:r>
            <a:r>
              <a:rPr lang="ru-RU" dirty="0" err="1" smtClean="0"/>
              <a:t>датычаць</a:t>
            </a:r>
            <a:r>
              <a:rPr lang="ru-RU" dirty="0" smtClean="0"/>
              <a:t> </a:t>
            </a:r>
            <a:r>
              <a:rPr lang="ru-RU" dirty="0" err="1" smtClean="0"/>
              <a:t>справаздач</a:t>
            </a:r>
            <a:r>
              <a:rPr lang="ru-RU" dirty="0" smtClean="0"/>
              <a:t> па </a:t>
            </a:r>
            <a:r>
              <a:rPr lang="ru-RU" dirty="0" err="1" smtClean="0"/>
              <a:t>асобных</a:t>
            </a:r>
            <a:r>
              <a:rPr lang="ru-RU" dirty="0" smtClean="0"/>
              <a:t> модулях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e-BY" dirty="0" smtClean="0">
                <a:solidFill>
                  <a:srgbClr val="00B050"/>
                </a:solidFill>
              </a:rPr>
              <a:t>Схіляюся не пагадзіцца, </a:t>
            </a:r>
            <a:r>
              <a:rPr lang="be-BY" dirty="0" smtClean="0">
                <a:solidFill>
                  <a:srgbClr val="FFC000"/>
                </a:solidFill>
              </a:rPr>
              <a:t>не магу ні пагадзіцца, ні запярэчыць, </a:t>
            </a:r>
            <a:r>
              <a:rPr lang="be-BY" dirty="0" smtClean="0">
                <a:solidFill>
                  <a:srgbClr val="FF0000"/>
                </a:solidFill>
              </a:rPr>
              <a:t>збольшага так і было, </a:t>
            </a:r>
            <a:r>
              <a:rPr lang="be-BY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 цалкам згаджаюся</a:t>
            </a:r>
            <a:endParaRPr lang="be-BY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2844" y="1214422"/>
            <a:ext cx="3357586" cy="5643578"/>
          </a:xfrm>
        </p:spPr>
        <p:txBody>
          <a:bodyPr>
            <a:noAutofit/>
          </a:bodyPr>
          <a:lstStyle/>
          <a:p>
            <a:r>
              <a:rPr lang="be-BY" b="1" dirty="0" smtClean="0">
                <a:latin typeface="Arial" pitchFamily="34" charset="0"/>
                <a:cs typeface="Arial" pitchFamily="34" charset="0"/>
              </a:rPr>
              <a:t>Справаздачы - гэта добры спосаб мець зносіны з іншымі ўдзельнікамі.</a:t>
            </a:r>
          </a:p>
          <a:p>
            <a:endParaRPr lang="be-BY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Справаздачы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з'яўляюцца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добрым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спосабам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дыялогу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ментарам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Справаздачы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з'яўляюцца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добрым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спосабам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прадстаўлення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паспяховай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практыкі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Справаздачы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з'яўляюцца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добрым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спосабам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абмену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вопытам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паміж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удзельнікамі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Справаздача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гэта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добры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спосаб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матываваць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да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практычнага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прымянення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ведаў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якія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даюцца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ў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дыдактычных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матэрыялах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Справаздача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гэта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магчымасць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прывесці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ў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парадак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свае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думкі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веды па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пэўнаму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аспекту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стратэгіі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АА.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0039716"/>
              </p:ext>
            </p:extLst>
          </p:nvPr>
        </p:nvGraphicFramePr>
        <p:xfrm>
          <a:off x="3500430" y="1071546"/>
          <a:ext cx="5643570" cy="5500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Новыя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ідэі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падвядзення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вынікаў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працы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асобных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модулях</a:t>
            </a:r>
            <a:endParaRPr lang="be-BY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98" cy="4857784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Відэасюжэты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урокаў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фотаздымкі,напрыклад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што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змешчана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дошцы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НаШтоБуЗу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мэты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мове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вучня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фотаздымкі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ЗС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вучнем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г.д.) </a:t>
            </a:r>
          </a:p>
          <a:p>
            <a:r>
              <a:rPr lang="be-BY" sz="2800" dirty="0" smtClean="0">
                <a:latin typeface="Arial" pitchFamily="34" charset="0"/>
                <a:cs typeface="Arial" pitchFamily="34" charset="0"/>
              </a:rPr>
              <a:t>Збірацца за круглым сталом з ментарамі і настаўнікамі, што практыкуюць АА</a:t>
            </a:r>
          </a:p>
          <a:p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Распрацаваць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анкеты.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Выкарыстоўваць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2.0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сервісы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інтэрнэта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распрацоўкі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сумесных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праектаў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be-BY" sz="2800" dirty="0" smtClean="0">
                <a:latin typeface="Arial" pitchFamily="34" charset="0"/>
                <a:cs typeface="Arial" pitchFamily="34" charset="0"/>
              </a:rPr>
              <a:t>Увесці абавязковае правіла, каб не </a:t>
            </a:r>
            <a:r>
              <a:rPr lang="be-BY" sz="2800" dirty="0" smtClean="0">
                <a:latin typeface="Arial" pitchFamily="34" charset="0"/>
                <a:cs typeface="Arial" pitchFamily="34" charset="0"/>
              </a:rPr>
              <a:t>толькі </a:t>
            </a:r>
            <a:r>
              <a:rPr lang="be-BY" sz="2800" dirty="0" smtClean="0">
                <a:latin typeface="Arial" pitchFamily="34" charset="0"/>
                <a:cs typeface="Arial" pitchFamily="34" charset="0"/>
              </a:rPr>
              <a:t>ментары, але кожны ўдзельнік групы, пакідаў свае каментары да справаздач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e-BY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5714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Як на Вашу думку </a:t>
            </a:r>
            <a:r>
              <a:rPr lang="ru-RU" sz="2800" dirty="0" err="1" smtClean="0"/>
              <a:t>ўплывае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выкананне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заданняў</a:t>
            </a:r>
            <a:r>
              <a:rPr lang="ru-RU" sz="2800" dirty="0" smtClean="0"/>
              <a:t>:</a:t>
            </a:r>
            <a:endParaRPr lang="be-BY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-32" y="571489"/>
          <a:ext cx="9144032" cy="627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2928958"/>
                <a:gridCol w="2214546"/>
              </a:tblGrid>
              <a:tr h="2143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75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дапамога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ментара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дакладна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хутчэй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тое,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другое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3,3%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36,7%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значна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55,0%</a:t>
                      </a:r>
                    </a:p>
                  </a:txBody>
                  <a:tcPr marL="0" marR="0" marT="0" marB="0" anchor="ctr"/>
                </a:tc>
              </a:tr>
              <a:tr h="2867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магчымасць чытаць справаздачы іншых удзельнікаў: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58,3%</a:t>
                      </a:r>
                    </a:p>
                  </a:txBody>
                  <a:tcPr marL="0" marR="0" marT="0" marB="0" anchor="ctr"/>
                </a:tc>
              </a:tr>
              <a:tr h="463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значна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36,7%</a:t>
                      </a:r>
                    </a:p>
                  </a:txBody>
                  <a:tcPr marL="0" marR="0" marT="0" marB="0" anchor="ctr"/>
                </a:tc>
              </a:tr>
              <a:tr h="2867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магчымасць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чытаць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выказаць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свае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заўвагі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па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справаздачах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іншых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удзельнікаў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хутчэй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тое,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другое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16,7%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55,0%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значна дапамагае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23,3%</a:t>
                      </a:r>
                    </a:p>
                  </a:txBody>
                  <a:tcPr marL="0" marR="0" marT="0" marB="0" anchor="ctr"/>
                </a:tc>
              </a:tr>
              <a:tr h="2867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магчымасць кантакту з іншымі ўдзельнікамі курса </a:t>
                      </a:r>
                      <a:r>
                        <a:rPr lang="en-US" sz="1600" b="1" i="0" u="none" strike="noStrike">
                          <a:latin typeface="Arial" pitchFamily="34" charset="0"/>
                          <a:cs typeface="Arial" pitchFamily="34" charset="0"/>
                        </a:rPr>
                        <a:t>online?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ні тое, ні другое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13,3%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68,3%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значна дапамагае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16,7%</a:t>
                      </a:r>
                    </a:p>
                  </a:txBody>
                  <a:tcPr marL="0" marR="0" marT="0" marB="0" anchor="ctr"/>
                </a:tc>
              </a:tr>
              <a:tr h="2867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магчымасць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звязацца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кіраўніком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кансультантам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1" u="none" strike="noStrike" dirty="0" err="1">
                          <a:latin typeface="Arial" pitchFamily="34" charset="0"/>
                          <a:cs typeface="Arial" pitchFamily="34" charset="0"/>
                        </a:rPr>
                        <a:t>курсаў</a:t>
                      </a:r>
                      <a:r>
                        <a:rPr lang="ru-RU" sz="1600" b="1" i="1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хутчэй не дапамагае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ні тое, ні другое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6,7%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51,7%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значна дапамагае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38,3%</a:t>
                      </a:r>
                    </a:p>
                  </a:txBody>
                  <a:tcPr marL="0" marR="0" marT="0" marB="0" anchor="ctr"/>
                </a:tc>
              </a:tr>
              <a:tr h="2867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прапанаваныя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дыдактычныя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матэрыялы</a:t>
                      </a:r>
                      <a:endParaRPr lang="ru-RU" sz="16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23,3%</a:t>
                      </a:r>
                    </a:p>
                  </a:txBody>
                  <a:tcPr marL="0" marR="0" marT="0" marB="0" anchor="ctr"/>
                </a:tc>
              </a:tr>
              <a:tr h="2867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значна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дапамагае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75,0%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Ацаніце</a:t>
            </a:r>
            <a:r>
              <a:rPr lang="ru-RU" sz="2400" dirty="0" smtClean="0"/>
              <a:t>, </a:t>
            </a:r>
            <a:r>
              <a:rPr lang="ru-RU" sz="2400" dirty="0" err="1" smtClean="0"/>
              <a:t>наколькі</a:t>
            </a:r>
            <a:r>
              <a:rPr lang="ru-RU" sz="2400" dirty="0" smtClean="0"/>
              <a:t> Вы </a:t>
            </a:r>
            <a:r>
              <a:rPr lang="ru-RU" sz="2400" dirty="0" err="1" smtClean="0"/>
              <a:t>згодны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наступнымі</a:t>
            </a:r>
            <a:r>
              <a:rPr lang="ru-RU" sz="2400" dirty="0" smtClean="0"/>
              <a:t> </a:t>
            </a:r>
            <a:r>
              <a:rPr lang="ru-RU" sz="2400" dirty="0" err="1" smtClean="0"/>
              <a:t>сцвярджэннямі</a:t>
            </a:r>
            <a:endParaRPr lang="ru-RU" sz="24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500034"/>
          <a:ext cx="9144001" cy="625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736771"/>
                <a:gridCol w="2359230"/>
              </a:tblGrid>
              <a:tr h="305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Дзякуючы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ўдзелу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ў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курсе, я ведаю, як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стварыць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спрыяльную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атмасферу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для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навучання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збольшага так і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30,0%</a:t>
                      </a:r>
                    </a:p>
                  </a:txBody>
                  <a:tcPr marL="0" marR="0" marT="0" marB="0" anchor="ctr"/>
                </a:tc>
              </a:tr>
              <a:tr h="704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я цалкам згаджаюся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63,3%</a:t>
                      </a:r>
                    </a:p>
                  </a:txBody>
                  <a:tcPr marL="0" marR="0" marT="0" marB="0" anchor="ctr"/>
                </a:tc>
              </a:tr>
              <a:tr h="3053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Мой удзел у курсе паспрыяў паляпшэнню адносін паміж мной і маімі вучнямі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16,7%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збольшага так і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20,0%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я цалкам згаджаюся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61,7%</a:t>
                      </a:r>
                    </a:p>
                  </a:txBody>
                  <a:tcPr marL="0" marR="0" marT="0" marB="0" anchor="ctr"/>
                </a:tc>
              </a:tr>
              <a:tr h="3053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У ходзе курсу мае вучні сталі больш матывавана вучыцца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11,7%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збольшага так і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50,0%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я цалкам згаджаюся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36,7%</a:t>
                      </a:r>
                    </a:p>
                  </a:txBody>
                  <a:tcPr marL="0" marR="0" marT="0" marB="0" anchor="ctr"/>
                </a:tc>
              </a:tr>
              <a:tr h="3053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Мой удзел у курсе паспрыяў эфектыўнасці супрацоўніцтва паміж вучнямі.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10,0%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50,0%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40,0%</a:t>
                      </a:r>
                    </a:p>
                  </a:txBody>
                  <a:tcPr marL="0" marR="0" marT="0" marB="0" anchor="ctr"/>
                </a:tc>
              </a:tr>
              <a:tr h="3053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Я супрацоўнічаю з бацькамі ў працэсе АА.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схіляюся не пагадзіцца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8,3%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30,0%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43,3%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16,7%</a:t>
                      </a:r>
                    </a:p>
                  </a:txBody>
                  <a:tcPr marL="0" marR="0" marT="0" marB="0" anchor="ctr"/>
                </a:tc>
              </a:tr>
              <a:tr h="30530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У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працэсе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майго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навучання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некаторыя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мае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калегі-настаўнікі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зацікавіліся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методыкай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АА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схіляюся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23,3%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збольшага так і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31,7%</a:t>
                      </a:r>
                    </a:p>
                  </a:txBody>
                  <a:tcPr marL="0" marR="0" marT="0" marB="0" anchor="ctr"/>
                </a:tc>
              </a:tr>
              <a:tr h="305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я цалкам згаджаюся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43,3%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advTm="9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04"/>
          </a:xfrm>
        </p:spPr>
        <p:txBody>
          <a:bodyPr>
            <a:normAutofit fontScale="90000"/>
          </a:bodyPr>
          <a:lstStyle/>
          <a:p>
            <a:r>
              <a:rPr lang="be-BY" sz="2400" dirty="0" smtClean="0"/>
              <a:t>Узгадайце каментары, якія вы атрымалі ад свайго ментара. </a:t>
            </a:r>
            <a:endParaRPr lang="be-BY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428604"/>
          <a:ext cx="8501123" cy="616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8922"/>
                <a:gridCol w="3942355"/>
                <a:gridCol w="1189846"/>
              </a:tblGrid>
              <a:tr h="2624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Каментар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ментара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даваўся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каб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дапамагчы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мне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ў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выкананні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заданняў</a:t>
                      </a:r>
                      <a:endParaRPr lang="ru-RU" sz="1600" b="1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схіляюся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не магу ні пагадзіцца, ні запярэчыць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5,0%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15,0%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76,7%</a:t>
                      </a:r>
                    </a:p>
                  </a:txBody>
                  <a:tcPr marL="0" marR="0" marT="0" marB="0" anchor="ctr"/>
                </a:tc>
              </a:tr>
              <a:tr h="262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Каментар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ментара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паказваў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мае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моцныя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бакі</a:t>
                      </a:r>
                      <a:r>
                        <a:rPr lang="ru-RU" sz="1600" b="1" i="0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не магу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запярэчыць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18,3%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80,0%</a:t>
                      </a:r>
                    </a:p>
                  </a:txBody>
                  <a:tcPr marL="0" marR="0" marT="0" marB="0" anchor="ctr"/>
                </a:tc>
              </a:tr>
              <a:tr h="262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Каментар ментара падштурхоўваў мяне расці ў маёй працы з навучэнцамі.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схіляюся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не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1,7%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21,7%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75,0%</a:t>
                      </a:r>
                    </a:p>
                  </a:txBody>
                  <a:tcPr marL="0" marR="0" marT="0" marB="0" anchor="ctr"/>
                </a:tc>
              </a:tr>
              <a:tr h="5177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Каментар ментара паказаў на іншыя магчымасці пры выкананні заданняў.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21,7%</a:t>
                      </a:r>
                    </a:p>
                  </a:txBody>
                  <a:tcPr marL="0" marR="0" marT="0" marB="0" anchor="ctr"/>
                </a:tc>
              </a:tr>
              <a:tr h="262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75,0%</a:t>
                      </a:r>
                    </a:p>
                  </a:txBody>
                  <a:tcPr marL="0" marR="0" marT="0" marB="0" anchor="ctr"/>
                </a:tc>
              </a:tr>
              <a:tr h="2624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Каментар ментара звяртаў увагу на эфектыўнасць працы маіх вучняў, якая была апісана ў справаздачы.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21,7%</a:t>
                      </a:r>
                    </a:p>
                  </a:txBody>
                  <a:tcPr marL="0" marR="0" marT="0" marB="0" anchor="ctr"/>
                </a:tc>
              </a:tr>
              <a:tr h="427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71,7%</a:t>
                      </a:r>
                    </a:p>
                  </a:txBody>
                  <a:tcPr marL="0" marR="0" marT="0" marB="0" anchor="ctr"/>
                </a:tc>
              </a:tr>
              <a:tr h="262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Каментар ментара прымусіў мяне задумацца аб маёй працы з вучнямі.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не магу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запярэчыць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3,3%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збольшага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так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38,3%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я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цалкам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згаджаюся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56,7%</a:t>
                      </a:r>
                    </a:p>
                  </a:txBody>
                  <a:tcPr marL="0" marR="0" marT="0" marB="0" anchor="ctr"/>
                </a:tc>
              </a:tr>
              <a:tr h="262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Arial" pitchFamily="34" charset="0"/>
                          <a:cs typeface="Arial" pitchFamily="34" charset="0"/>
                        </a:rPr>
                        <a:t>Каментар ментара быў добрай магчымасцю для дыялогу ментар - студэнт.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не магу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пагадзіцца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ні</a:t>
                      </a:r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u="none" strike="noStrike" dirty="0" err="1">
                          <a:latin typeface="Arial" pitchFamily="34" charset="0"/>
                          <a:cs typeface="Arial" pitchFamily="34" charset="0"/>
                        </a:rPr>
                        <a:t>запярэчыць</a:t>
                      </a:r>
                      <a:endParaRPr lang="ru-RU" sz="16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3,3%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збольшага так і было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18,3%</a:t>
                      </a:r>
                    </a:p>
                  </a:txBody>
                  <a:tcPr marL="0" marR="0" marT="0" marB="0" anchor="ctr"/>
                </a:tc>
              </a:tr>
              <a:tr h="26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Arial" pitchFamily="34" charset="0"/>
                          <a:cs typeface="Arial" pitchFamily="34" charset="0"/>
                        </a:rPr>
                        <a:t>я цалкам згаджаюся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Arial" pitchFamily="34" charset="0"/>
                          <a:cs typeface="Arial" pitchFamily="34" charset="0"/>
                        </a:rPr>
                        <a:t>75,0%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1234</Words>
  <Application>Microsoft Office PowerPoint</Application>
  <PresentationFormat>Экран (4:3)</PresentationFormat>
  <Paragraphs>269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Колькасць удзельнікаў</vt:lpstr>
      <vt:lpstr>Што ў курсе было найбольш важным</vt:lpstr>
      <vt:lpstr>Дыдактычныя матэрыялы  да кожнага модуля курса</vt:lpstr>
      <vt:lpstr>Ацэнка наступных сцверджанняў, якія датычаць справаздач па асобных модулях Схіляюся не пагадзіцца, не магу ні пагадзіцца, ні запярэчыць, збольшага так і было, я цалкам згаджаюся</vt:lpstr>
      <vt:lpstr>Новыя ідэі для падвядзення вынікаў працы па асобных модулях</vt:lpstr>
      <vt:lpstr>Як на Вашу думку ўплывае на выкананне заданняў:</vt:lpstr>
      <vt:lpstr>Ацаніце, наколькі Вы згодны з наступнымі сцвярджэннямі</vt:lpstr>
      <vt:lpstr>Узгадайце каментары, якія вы атрымалі ад свайго ментара. </vt:lpstr>
      <vt:lpstr>Якія з наступных элементаў АА плануеце выкарыстоўваць у вашай працы?</vt:lpstr>
      <vt:lpstr>Якія з наступных пытанняў на Вашую думку не былі вычарпальна прадстаўлены ў дыдактычных матэрыялах? </vt:lpstr>
      <vt:lpstr>Як бы Вы ацанілі прастату выкарыстання інфармацыйных тэхналогій падчас працы з платформай курса?</vt:lpstr>
      <vt:lpstr>Калі б Вы маглі ўнесці змены ў курс, то яны б закранулі:</vt:lpstr>
      <vt:lpstr>Ці Ваш удзел у курсе паспрыяў умацаванню супрацоўніцтва паміж настаўнікамі ў Вашай школе?</vt:lpstr>
      <vt:lpstr>Калі супрацоўніцтва пашырылася, то апішыце, якім чынам гэта адбылося  </vt:lpstr>
      <vt:lpstr>Як ставілася адміністрацыя школы да Вашых спроб працаваць з дапамогай сродкаў АА?</vt:lpstr>
      <vt:lpstr>Якую б дапамогу ці падтрымку Вы хацелі б надалей атрымаць з боку арганізацый ці людзей, якія праводзілі гэты курс</vt:lpstr>
      <vt:lpstr>У курсе на якую тэму Вы хацелі б прыняць удзел у будучым</vt:lpstr>
      <vt:lpstr>Калі будзе працяг праграмы навучаня АА, то якім чынам Вы б маглі  далучыцца да гэтай праграмы: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ECT</dc:creator>
  <cp:lastModifiedBy>TM</cp:lastModifiedBy>
  <cp:revision>61</cp:revision>
  <dcterms:created xsi:type="dcterms:W3CDTF">2013-05-16T18:20:50Z</dcterms:created>
  <dcterms:modified xsi:type="dcterms:W3CDTF">2014-04-04T21:49:13Z</dcterms:modified>
</cp:coreProperties>
</file>