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1" r:id="rId4"/>
    <p:sldId id="262" r:id="rId5"/>
    <p:sldId id="264" r:id="rId6"/>
    <p:sldId id="265" r:id="rId7"/>
    <p:sldId id="263" r:id="rId8"/>
    <p:sldId id="257" r:id="rId9"/>
    <p:sldId id="266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75" r:id="rId18"/>
    <p:sldId id="277" r:id="rId19"/>
    <p:sldId id="278" r:id="rId20"/>
    <p:sldId id="276" r:id="rId21"/>
    <p:sldId id="279" r:id="rId22"/>
    <p:sldId id="280" r:id="rId23"/>
    <p:sldId id="281" r:id="rId24"/>
    <p:sldId id="284" r:id="rId25"/>
    <p:sldId id="282" r:id="rId26"/>
    <p:sldId id="283" r:id="rId27"/>
    <p:sldId id="285" r:id="rId28"/>
    <p:sldId id="28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C9E4"/>
    <a:srgbClr val="EEF1F8"/>
    <a:srgbClr val="CC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64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F6C6B58-A1E7-471D-973C-B51DA848A38E}" type="datetimeFigureOut">
              <a:rPr lang="ru-RU" smtClean="0"/>
              <a:t>17.04.2015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Logo_aa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15" y="558778"/>
            <a:ext cx="7681817" cy="330227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371600" y="3886200"/>
            <a:ext cx="6400800" cy="112697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e-BY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 дыстанцыйнага навучання </a:t>
            </a:r>
          </a:p>
          <a:p>
            <a:pPr marL="0" indent="0" algn="ctr">
              <a:buNone/>
            </a:pPr>
            <a:r>
              <a:rPr lang="be-BY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кастрычнік 2014 – сакавік 2015 </a:t>
            </a:r>
            <a:endParaRPr lang="be-BY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1819" y="4881801"/>
            <a:ext cx="2500330" cy="1283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99582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3905">
        <p:diamond/>
      </p:transition>
    </mc:Choice>
    <mc:Fallback>
      <p:transition spd="slow" advClick="0" advTm="13905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476672"/>
            <a:ext cx="8715436" cy="648072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Колькасць</a:t>
            </a:r>
            <a:r>
              <a:rPr lang="ru-RU" sz="3600" b="1" i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3600" b="1" i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удзельнікаў</a:t>
            </a:r>
            <a:endParaRPr lang="be-BY" sz="3600" b="1" i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797152"/>
            <a:ext cx="77971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Першы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модуль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прайшлі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88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(у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мінулым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94,7%)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зарэгістраваных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студэнтаў</a:t>
            </a:r>
            <a:endParaRPr lang="be-BY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Курс скончыл</a:t>
            </a:r>
            <a:r>
              <a:rPr lang="be-BY" sz="2400" i="1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77</a:t>
            </a:r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(у мінулым годзе 74,5%) зарэгістраваных студэнтаў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076019"/>
              </p:ext>
            </p:extLst>
          </p:nvPr>
        </p:nvGraphicFramePr>
        <p:xfrm>
          <a:off x="827584" y="1340769"/>
          <a:ext cx="3682573" cy="3168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8977"/>
                <a:gridCol w="1284619"/>
                <a:gridCol w="1198977"/>
              </a:tblGrid>
              <a:tr h="7782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Модуль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Студэнты 2015 (104)</a:t>
                      </a:r>
                      <a:endParaRPr lang="ru-RU" sz="18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Студэнты 2014 (94)</a:t>
                      </a:r>
                      <a:endParaRPr lang="ru-RU" sz="18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82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89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87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79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75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</a:rPr>
                        <a:t>7</a:t>
                      </a:r>
                      <a:r>
                        <a:rPr lang="be-BY" sz="1800" u="none" strike="noStrike" dirty="0" smtClean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</a:rPr>
                        <a:t>72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</a:rPr>
                        <a:t>72</a:t>
                      </a:r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6" t="36648" r="20454" b="17140"/>
          <a:stretch/>
        </p:blipFill>
        <p:spPr bwMode="auto">
          <a:xfrm>
            <a:off x="4599354" y="1416642"/>
            <a:ext cx="3809400" cy="321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563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7028">
        <p:diamond/>
      </p:transition>
    </mc:Choice>
    <mc:Fallback>
      <p:transition spd="slow" advClick="0" advTm="17028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0" t="25758" r="19460" b="13751"/>
          <a:stretch/>
        </p:blipFill>
        <p:spPr bwMode="auto">
          <a:xfrm>
            <a:off x="611560" y="162514"/>
            <a:ext cx="7856474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35518"/>
            <a:ext cx="1665288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стрел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272" y="1036638"/>
            <a:ext cx="1303337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811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2218">
        <p:diamond/>
      </p:transition>
    </mc:Choice>
    <mc:Fallback>
      <p:transition spd="slow" advClick="0" advTm="22218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39 0.09236 L -0.9375 0.5590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64" y="2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7584" y="332656"/>
            <a:ext cx="7560840" cy="136815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ыдактычныя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матэрыялы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да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кожнага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модуля курса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547664" y="1772816"/>
            <a:ext cx="6696744" cy="453650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be-BY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Змест матэрыялаў быў для мяне </a:t>
            </a:r>
            <a:r>
              <a:rPr lang="be-BY" sz="28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зразумелым.</a:t>
            </a:r>
            <a:endParaRPr lang="be-BY" sz="2800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утчэй так, чым не		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цалкам згаджаюся		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5 %</a:t>
            </a:r>
          </a:p>
          <a:p>
            <a:pPr marL="0" indent="0">
              <a:buNone/>
            </a:pP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часткова так, часткова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          3 %</a:t>
            </a:r>
            <a:endParaRPr lang="be-BY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e-BY" sz="28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Матэрыялы далі мне новыя веды.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хутчэй </a:t>
            </a: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так, чым не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	  	 28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цалкам згаджаюся		 71 %</a:t>
            </a:r>
          </a:p>
          <a:p>
            <a:pPr marL="0" indent="0">
              <a:buNone/>
            </a:pP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часткова так, часткова не   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1 </a:t>
            </a: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None/>
            </a:pPr>
            <a:endParaRPr lang="be-BY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59"/>
            <a:ext cx="1512168" cy="15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064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0421">
        <p:diamond/>
      </p:transition>
    </mc:Choice>
    <mc:Fallback>
      <p:transition spd="slow" advClick="0" advTm="20421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3" t="28220" r="7387" b="31440"/>
          <a:stretch/>
        </p:blipFill>
        <p:spPr bwMode="auto">
          <a:xfrm>
            <a:off x="797141" y="548680"/>
            <a:ext cx="7512835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03"/>
          <a:stretch>
            <a:fillRect/>
          </a:stretch>
        </p:blipFill>
        <p:spPr bwMode="auto">
          <a:xfrm>
            <a:off x="663812" y="5157193"/>
            <a:ext cx="7822746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110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8422">
        <p:diamond/>
      </p:transition>
    </mc:Choice>
    <mc:Fallback>
      <p:transition spd="slow" advClick="0" advTm="8422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32387" r="32386" b="23296"/>
          <a:stretch/>
        </p:blipFill>
        <p:spPr bwMode="auto">
          <a:xfrm>
            <a:off x="958537" y="705759"/>
            <a:ext cx="7200800" cy="541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5142"/>
            <a:ext cx="1584176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97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1375">
        <p:diamond/>
      </p:transition>
    </mc:Choice>
    <mc:Fallback>
      <p:transition spd="slow" advClick="0" advTm="11375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971600" y="1412776"/>
            <a:ext cx="7200800" cy="48245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e-BY" sz="27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Усе </a:t>
            </a:r>
            <a:r>
              <a:rPr lang="be-BY" sz="27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матэрыялы давалі дастаткова ведаў, каб разабрацца ў </a:t>
            </a:r>
            <a:r>
              <a:rPr lang="be-BY" sz="27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тэме.</a:t>
            </a:r>
            <a:endParaRPr lang="be-BY" sz="2700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хутчэй так, чым не		36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цалкам згаджаюся		53 %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часткова так, часткова не        11 %</a:t>
            </a:r>
          </a:p>
          <a:p>
            <a:pPr marL="0" indent="0" algn="ctr">
              <a:buNone/>
            </a:pPr>
            <a:r>
              <a:rPr lang="be-BY" sz="27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Змест матэрыялаў можа быць выкарыстаны ў паўсядзённай працы ў школе</a:t>
            </a:r>
            <a:r>
              <a:rPr lang="be-BY" sz="27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e-BY" sz="27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хутчэй так, чым не    	  	 22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цалкам згаджаюся		 70 %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часткова так, часткова не    	  8 %</a:t>
            </a:r>
          </a:p>
          <a:p>
            <a:pPr marL="0" indent="0">
              <a:buFont typeface="Brush Script MT" pitchFamily="66" charset="0"/>
              <a:buNone/>
            </a:pPr>
            <a:endParaRPr lang="be-BY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27584" y="332656"/>
            <a:ext cx="756084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Дыдактычныя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матэрыялы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да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кожнага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модуля курса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25143"/>
            <a:ext cx="1584176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864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5966">
        <p:diamond/>
      </p:transition>
    </mc:Choice>
    <mc:Fallback>
      <p:transition spd="slow" advClick="0" advTm="15966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18" t="37879" r="10511" b="21022"/>
          <a:stretch/>
        </p:blipFill>
        <p:spPr bwMode="auto">
          <a:xfrm>
            <a:off x="786019" y="620688"/>
            <a:ext cx="759767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03"/>
          <a:stretch>
            <a:fillRect/>
          </a:stretch>
        </p:blipFill>
        <p:spPr bwMode="auto">
          <a:xfrm>
            <a:off x="616199" y="5091878"/>
            <a:ext cx="7916241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62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4978">
        <p:diamond/>
      </p:transition>
    </mc:Choice>
    <mc:Fallback>
      <p:transition spd="slow" advClick="0" advTm="14978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2046" r="6250" b="21717"/>
          <a:stretch/>
        </p:blipFill>
        <p:spPr bwMode="auto">
          <a:xfrm>
            <a:off x="813729" y="548680"/>
            <a:ext cx="7542925" cy="468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03"/>
          <a:stretch>
            <a:fillRect/>
          </a:stretch>
        </p:blipFill>
        <p:spPr bwMode="auto">
          <a:xfrm>
            <a:off x="616199" y="5091878"/>
            <a:ext cx="7916241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883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3733">
        <p:diamond/>
      </p:transition>
    </mc:Choice>
    <mc:Fallback>
      <p:transition spd="slow" advClick="0" advTm="13733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5"/>
          <p:cNvSpPr txBox="1">
            <a:spLocks/>
          </p:cNvSpPr>
          <p:nvPr/>
        </p:nvSpPr>
        <p:spPr>
          <a:xfrm>
            <a:off x="107503" y="980728"/>
            <a:ext cx="4339806" cy="5591231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e-BY" sz="1600" b="1" i="1" dirty="0" smtClean="0">
                <a:latin typeface="Georgia" pitchFamily="18" charset="0"/>
                <a:cs typeface="Arial" pitchFamily="34" charset="0"/>
              </a:rPr>
              <a:t>Справаздачы - гэта добры спосаб мець зносіны з іншымі ўдзельнікамі.</a:t>
            </a:r>
          </a:p>
          <a:p>
            <a:pPr marL="0" indent="0">
              <a:buNone/>
            </a:pPr>
            <a:endParaRPr lang="be-BY" sz="9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Справаздачы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з'яўляюцца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добрым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спосабам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дыялогу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з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ментарам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Справаздачы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з'яўляюцца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добрым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спосабам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прадстаўлення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паспяховай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практыкі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11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Справаздачы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з'яўляюцца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добрым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спосабам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для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абмену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вопытам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паміж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удзельнікамі</a:t>
            </a:r>
            <a:endParaRPr lang="ru-RU" sz="16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endParaRPr lang="ru-RU" sz="11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-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гэта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добры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спосаб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матываваць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да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практычнага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прымянення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ведаў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,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якія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даюцца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ў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дыдактычных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матэрыялах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6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–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гэта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магчымасць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прывесці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ў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парадак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свае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думкі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і веды па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пэўнаму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аспекту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стратэгіі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АА.</a:t>
            </a: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0"/>
            <a:ext cx="9358346" cy="114298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u="sng" dirty="0" err="1" smtClean="0"/>
              <a:t>Ацэнка</a:t>
            </a:r>
            <a:r>
              <a:rPr lang="ru-RU" u="sng" dirty="0" smtClean="0"/>
              <a:t> </a:t>
            </a:r>
            <a:r>
              <a:rPr lang="ru-RU" u="sng" dirty="0" err="1" smtClean="0"/>
              <a:t>наступных</a:t>
            </a:r>
            <a:r>
              <a:rPr lang="ru-RU" u="sng" dirty="0" smtClean="0"/>
              <a:t> </a:t>
            </a:r>
            <a:r>
              <a:rPr lang="ru-RU" u="sng" dirty="0" err="1" smtClean="0"/>
              <a:t>сцверджанняў</a:t>
            </a:r>
            <a:r>
              <a:rPr lang="ru-RU" u="sng" dirty="0" smtClean="0"/>
              <a:t>, </a:t>
            </a:r>
            <a:r>
              <a:rPr lang="ru-RU" u="sng" dirty="0" err="1" smtClean="0"/>
              <a:t>якія</a:t>
            </a:r>
            <a:r>
              <a:rPr lang="ru-RU" u="sng" dirty="0" smtClean="0"/>
              <a:t> </a:t>
            </a:r>
            <a:r>
              <a:rPr lang="ru-RU" u="sng" dirty="0" err="1" smtClean="0"/>
              <a:t>датычаць</a:t>
            </a:r>
            <a:r>
              <a:rPr lang="ru-RU" u="sng" dirty="0" smtClean="0"/>
              <a:t> </a:t>
            </a:r>
            <a:r>
              <a:rPr lang="ru-RU" u="sng" dirty="0" err="1" smtClean="0"/>
              <a:t>справаздач</a:t>
            </a:r>
            <a:r>
              <a:rPr lang="ru-RU" u="sng" dirty="0" smtClean="0"/>
              <a:t> па </a:t>
            </a:r>
            <a:r>
              <a:rPr lang="ru-RU" u="sng" dirty="0" err="1" smtClean="0"/>
              <a:t>асобных</a:t>
            </a:r>
            <a:r>
              <a:rPr lang="ru-RU" u="sng" dirty="0" smtClean="0"/>
              <a:t> модулях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be-BY" dirty="0" smtClean="0">
                <a:solidFill>
                  <a:srgbClr val="00B050"/>
                </a:solidFill>
              </a:rPr>
              <a:t>Цалкам згаджаюся, </a:t>
            </a:r>
            <a:r>
              <a:rPr lang="be-BY" dirty="0" smtClean="0">
                <a:solidFill>
                  <a:srgbClr val="FFC000"/>
                </a:solidFill>
              </a:rPr>
              <a:t>хутчэй так, чым не, </a:t>
            </a:r>
            <a:r>
              <a:rPr lang="be-BY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часткова так, часткова </a:t>
            </a:r>
            <a:r>
              <a:rPr lang="be-BY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не, </a:t>
            </a:r>
            <a:r>
              <a:rPr lang="be-BY" dirty="0" smtClean="0">
                <a:solidFill>
                  <a:srgbClr val="FF0000"/>
                </a:solidFill>
              </a:rPr>
              <a:t>хутчэй не, чым так.</a:t>
            </a:r>
            <a:r>
              <a:rPr lang="be-BY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be-BY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2" t="30114" r="9091" b="25567"/>
          <a:stretch/>
        </p:blipFill>
        <p:spPr bwMode="auto">
          <a:xfrm>
            <a:off x="4405743" y="1116600"/>
            <a:ext cx="4696691" cy="555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238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97197">
        <p:diamond/>
      </p:transition>
    </mc:Choice>
    <mc:Fallback>
      <p:transition spd="slow" advClick="0" advTm="97197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628800"/>
            <a:ext cx="7560839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e-BY" sz="800" i="1" dirty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200" i="1" dirty="0">
                <a:latin typeface="Georgia" pitchFamily="18" charset="0"/>
              </a:rPr>
              <a:t>Добра было б </a:t>
            </a:r>
            <a:r>
              <a:rPr lang="ru-RU" sz="2200" i="1" dirty="0" err="1" smtClean="0">
                <a:latin typeface="Georgia" pitchFamily="18" charset="0"/>
              </a:rPr>
              <a:t>прагледзець</a:t>
            </a:r>
            <a:r>
              <a:rPr lang="ru-RU" sz="2200" i="1" dirty="0" smtClean="0">
                <a:latin typeface="Georgia" pitchFamily="18" charset="0"/>
              </a:rPr>
              <a:t> (</a:t>
            </a:r>
            <a:r>
              <a:rPr lang="ru-RU" sz="2200" i="1" dirty="0">
                <a:latin typeface="Georgia" pitchFamily="18" charset="0"/>
              </a:rPr>
              <a:t>а не </a:t>
            </a:r>
            <a:r>
              <a:rPr lang="ru-RU" sz="2200" i="1" dirty="0" err="1">
                <a:latin typeface="Georgia" pitchFamily="18" charset="0"/>
              </a:rPr>
              <a:t>прачытаць</a:t>
            </a:r>
            <a:r>
              <a:rPr lang="ru-RU" sz="2200" i="1" dirty="0">
                <a:latin typeface="Georgia" pitchFamily="18" charset="0"/>
              </a:rPr>
              <a:t>) элементы АА на </a:t>
            </a:r>
            <a:r>
              <a:rPr lang="ru-RU" sz="2200" i="1" dirty="0" err="1" smtClean="0">
                <a:latin typeface="Georgia" pitchFamily="18" charset="0"/>
              </a:rPr>
              <a:t>ўроках</a:t>
            </a:r>
            <a:r>
              <a:rPr lang="ru-RU" sz="2200" i="1" dirty="0" smtClean="0">
                <a:latin typeface="Georgia" pitchFamily="18" charset="0"/>
              </a:rPr>
              <a:t> у школах. </a:t>
            </a:r>
            <a:r>
              <a:rPr lang="ru-RU" sz="2200" i="1" dirty="0">
                <a:latin typeface="Georgia" pitchFamily="18" charset="0"/>
              </a:rPr>
              <a:t>І </a:t>
            </a:r>
            <a:r>
              <a:rPr lang="ru-RU" sz="2200" i="1" dirty="0" err="1">
                <a:latin typeface="Georgia" pitchFamily="18" charset="0"/>
              </a:rPr>
              <a:t>абмеркаваць</a:t>
            </a:r>
            <a:r>
              <a:rPr lang="ru-RU" sz="2200" i="1" dirty="0">
                <a:latin typeface="Georgia" pitchFamily="18" charset="0"/>
              </a:rPr>
              <a:t>. </a:t>
            </a:r>
            <a:r>
              <a:rPr lang="ru-RU" sz="2200" i="1" dirty="0" err="1">
                <a:latin typeface="Georgia" pitchFamily="18" charset="0"/>
              </a:rPr>
              <a:t>Гэта</a:t>
            </a:r>
            <a:r>
              <a:rPr lang="ru-RU" sz="2200" i="1" dirty="0">
                <a:latin typeface="Georgia" pitchFamily="18" charset="0"/>
              </a:rPr>
              <a:t> </a:t>
            </a:r>
            <a:r>
              <a:rPr lang="ru-RU" sz="2200" i="1" dirty="0" err="1" smtClean="0">
                <a:latin typeface="Georgia" pitchFamily="18" charset="0"/>
              </a:rPr>
              <a:t>цяжка</a:t>
            </a:r>
            <a:r>
              <a:rPr lang="ru-RU" sz="2200" i="1" dirty="0" smtClean="0">
                <a:latin typeface="Georgia" pitchFamily="18" charset="0"/>
              </a:rPr>
              <a:t>, але </a:t>
            </a:r>
            <a:r>
              <a:rPr lang="ru-RU" sz="2200" i="1" dirty="0" err="1">
                <a:latin typeface="Georgia" pitchFamily="18" charset="0"/>
              </a:rPr>
              <a:t>лепш</a:t>
            </a:r>
            <a:r>
              <a:rPr lang="ru-RU" sz="2200" i="1" dirty="0">
                <a:latin typeface="Georgia" pitchFamily="18" charset="0"/>
              </a:rPr>
              <a:t> </a:t>
            </a:r>
            <a:r>
              <a:rPr lang="ru-RU" sz="2200" i="1" dirty="0" err="1">
                <a:latin typeface="Georgia" pitchFamily="18" charset="0"/>
              </a:rPr>
              <a:t>адзін</a:t>
            </a:r>
            <a:r>
              <a:rPr lang="ru-RU" sz="2200" i="1" dirty="0">
                <a:latin typeface="Georgia" pitchFamily="18" charset="0"/>
              </a:rPr>
              <a:t> раз </a:t>
            </a:r>
            <a:r>
              <a:rPr lang="ru-RU" sz="2200" i="1" dirty="0" err="1">
                <a:latin typeface="Georgia" pitchFamily="18" charset="0"/>
              </a:rPr>
              <a:t>убачыць</a:t>
            </a:r>
            <a:r>
              <a:rPr lang="ru-RU" sz="2200" i="1" dirty="0" smtClean="0">
                <a:latin typeface="Georgia" pitchFamily="18" charset="0"/>
              </a:rPr>
              <a:t>... </a:t>
            </a:r>
            <a:endParaRPr lang="ru-RU" sz="2200" i="1" dirty="0">
              <a:latin typeface="Georgia" pitchFamily="18" charset="0"/>
            </a:endParaRPr>
          </a:p>
          <a:p>
            <a:endParaRPr lang="be-BY" sz="800" i="1" dirty="0" smtClean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200" i="1" dirty="0" err="1" smtClean="0">
                <a:latin typeface="Georgia" pitchFamily="18" charset="0"/>
              </a:rPr>
              <a:t>Відэарэпартаж</a:t>
            </a:r>
            <a:r>
              <a:rPr lang="ru-RU" sz="2200" i="1" dirty="0" smtClean="0">
                <a:latin typeface="Georgia" pitchFamily="18" charset="0"/>
              </a:rPr>
              <a:t> </a:t>
            </a:r>
            <a:r>
              <a:rPr lang="ru-RU" sz="2200" i="1" dirty="0">
                <a:latin typeface="Georgia" pitchFamily="18" charset="0"/>
              </a:rPr>
              <a:t>з урока </a:t>
            </a:r>
            <a:r>
              <a:rPr lang="ru-RU" sz="2200" i="1" dirty="0" smtClean="0">
                <a:latin typeface="Georgia" pitchFamily="18" charset="0"/>
              </a:rPr>
              <a:t>з </a:t>
            </a:r>
            <a:r>
              <a:rPr lang="ru-RU" sz="2200" i="1" dirty="0" err="1" smtClean="0">
                <a:latin typeface="Georgia" pitchFamily="18" charset="0"/>
              </a:rPr>
              <a:t>выкарыстаннем</a:t>
            </a:r>
            <a:r>
              <a:rPr lang="ru-RU" sz="2200" i="1" dirty="0" smtClean="0">
                <a:latin typeface="Georgia" pitchFamily="18" charset="0"/>
              </a:rPr>
              <a:t> </a:t>
            </a:r>
            <a:r>
              <a:rPr lang="ru-RU" sz="2200" i="1" dirty="0" err="1" smtClean="0">
                <a:latin typeface="Georgia" pitchFamily="18" charset="0"/>
              </a:rPr>
              <a:t>фрагментаў</a:t>
            </a:r>
            <a:r>
              <a:rPr lang="ru-RU" sz="2200" i="1" dirty="0" smtClean="0">
                <a:latin typeface="Georgia" pitchFamily="18" charset="0"/>
              </a:rPr>
              <a:t> АА </a:t>
            </a:r>
            <a:r>
              <a:rPr lang="ru-RU" sz="2200" i="1" dirty="0">
                <a:solidFill>
                  <a:prstClr val="black"/>
                </a:solidFill>
                <a:latin typeface="Georgia" pitchFamily="18" charset="0"/>
              </a:rPr>
              <a:t>з </a:t>
            </a:r>
            <a:r>
              <a:rPr lang="ru-RU" sz="2200" i="1" dirty="0" err="1">
                <a:solidFill>
                  <a:prstClr val="black"/>
                </a:solidFill>
                <a:latin typeface="Georgia" pitchFamily="18" charset="0"/>
              </a:rPr>
              <a:t>каментарамі</a:t>
            </a:r>
            <a:r>
              <a:rPr lang="ru-RU" sz="2200" i="1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prstClr val="black"/>
                </a:solidFill>
                <a:latin typeface="Georgia" pitchFamily="18" charset="0"/>
              </a:rPr>
              <a:t>настаўніка</a:t>
            </a:r>
            <a:r>
              <a:rPr lang="ru-RU" sz="2200" i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2200" i="1" dirty="0" smtClean="0">
                <a:latin typeface="Georgia" pitchFamily="18" charset="0"/>
              </a:rPr>
              <a:t>(</a:t>
            </a:r>
            <a:r>
              <a:rPr lang="ru-RU" sz="2200" i="1" dirty="0" err="1" smtClean="0">
                <a:latin typeface="Georgia" pitchFamily="18" charset="0"/>
              </a:rPr>
              <a:t>відэафрагмент</a:t>
            </a:r>
            <a:r>
              <a:rPr lang="ru-RU" sz="2200" i="1" dirty="0" smtClean="0">
                <a:latin typeface="Georgia" pitchFamily="18" charset="0"/>
              </a:rPr>
              <a:t>).</a:t>
            </a:r>
          </a:p>
          <a:p>
            <a:endParaRPr lang="ru-RU" sz="800" i="1" dirty="0" smtClean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200" i="1" dirty="0" err="1" smtClean="0">
                <a:latin typeface="Georgia" pitchFamily="18" charset="0"/>
              </a:rPr>
              <a:t>Майстар-класы</a:t>
            </a:r>
            <a:r>
              <a:rPr lang="ru-RU" sz="2200" i="1" dirty="0" smtClean="0">
                <a:latin typeface="Georgia" pitchFamily="18" charset="0"/>
              </a:rPr>
              <a:t> і </a:t>
            </a:r>
            <a:r>
              <a:rPr lang="ru-RU" sz="2200" i="1" dirty="0" err="1" smtClean="0">
                <a:latin typeface="Georgia" pitchFamily="18" charset="0"/>
              </a:rPr>
              <a:t>семінары</a:t>
            </a:r>
            <a:r>
              <a:rPr lang="ru-RU" sz="2200" i="1" dirty="0" smtClean="0">
                <a:latin typeface="Georgia" pitchFamily="18" charset="0"/>
              </a:rPr>
              <a:t>, </a:t>
            </a:r>
            <a:r>
              <a:rPr lang="ru-RU" sz="2200" i="1" dirty="0" err="1" smtClean="0">
                <a:latin typeface="Georgia" pitchFamily="18" charset="0"/>
              </a:rPr>
              <a:t>сустрэчы</a:t>
            </a:r>
            <a:r>
              <a:rPr lang="ru-RU" sz="2200" i="1" dirty="0" smtClean="0">
                <a:latin typeface="Georgia" pitchFamily="18" charset="0"/>
              </a:rPr>
              <a:t>.</a:t>
            </a:r>
            <a:endParaRPr lang="ru-RU" sz="2200" i="1" dirty="0">
              <a:latin typeface="Georgia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27584" y="684076"/>
            <a:ext cx="7560840" cy="944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Новыя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ідэі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для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падвядзення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вынікаў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працы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па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асобных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модулях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03"/>
          <a:stretch>
            <a:fillRect/>
          </a:stretch>
        </p:blipFill>
        <p:spPr bwMode="auto">
          <a:xfrm>
            <a:off x="690259" y="4882938"/>
            <a:ext cx="7776865" cy="149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096" y="4681303"/>
            <a:ext cx="1339984" cy="133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57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7941">
        <p:diamond/>
      </p:transition>
    </mc:Choice>
    <mc:Fallback>
      <p:transition spd="slow" advClick="0" advTm="27941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55576" y="0"/>
            <a:ext cx="7632848" cy="57148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be-BY" sz="2800" dirty="0"/>
          </a:p>
        </p:txBody>
      </p:sp>
      <p:graphicFrame>
        <p:nvGraphicFramePr>
          <p:cNvPr id="3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6156465"/>
              </p:ext>
            </p:extLst>
          </p:nvPr>
        </p:nvGraphicFramePr>
        <p:xfrm>
          <a:off x="23905" y="0"/>
          <a:ext cx="9144000" cy="6770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14"/>
                <a:gridCol w="3299318"/>
                <a:gridCol w="1844168"/>
              </a:tblGrid>
              <a:tr h="440604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Як на Вашу думку </a:t>
                      </a:r>
                      <a:r>
                        <a:rPr lang="ru-RU" sz="2400" b="1" i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ўплывае</a:t>
                      </a:r>
                      <a:r>
                        <a:rPr lang="ru-RU" sz="2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на </a:t>
                      </a:r>
                      <a:r>
                        <a:rPr lang="ru-RU" sz="2400" b="1" i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выкананне</a:t>
                      </a:r>
                      <a:r>
                        <a:rPr lang="ru-RU" sz="2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2400" b="1" i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заданняў</a:t>
                      </a:r>
                      <a:r>
                        <a:rPr lang="ru-RU" sz="2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:</a:t>
                      </a:r>
                      <a:endParaRPr lang="ru-RU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276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дапамога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ментара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32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24 %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32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75 %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3327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магчымасць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чытаць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справаздачы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іншых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удзельнікаў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Хутчэй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не 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332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13 %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332769"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26 %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4251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Значна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58%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4780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магчымасць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чытаць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выказаць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свае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заўвагі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па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справаздачах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іншых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удзельнікаў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6 %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ru-RU" sz="2000" b="0" i="0" u="none" strike="noStrike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58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Значна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43 %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3276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магчымасць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кантакту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з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іншымі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ўдзельнікамі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курса </a:t>
                      </a:r>
                      <a:r>
                        <a:rPr lang="en-US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online?</a:t>
                      </a: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3 %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332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51 %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391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43 %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3327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магчымасць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звязацца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кіраўніком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кансультантам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курсаў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Х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утчэй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не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32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32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35 %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32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63 %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83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3077">
        <p:diamond/>
      </p:transition>
    </mc:Choice>
    <mc:Fallback>
      <p:transition spd="slow" advClick="0" advTm="23077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700785"/>
              </p:ext>
            </p:extLst>
          </p:nvPr>
        </p:nvGraphicFramePr>
        <p:xfrm>
          <a:off x="240634" y="171062"/>
          <a:ext cx="8687341" cy="6453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5259"/>
                <a:gridCol w="1368237"/>
                <a:gridCol w="1436649"/>
                <a:gridCol w="1607196"/>
              </a:tblGrid>
              <a:tr h="88744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Ацаніце</a:t>
                      </a:r>
                      <a:r>
                        <a:rPr lang="ru-RU" sz="24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, </a:t>
                      </a:r>
                      <a:r>
                        <a:rPr lang="ru-RU" sz="24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наколькі</a:t>
                      </a:r>
                      <a:r>
                        <a:rPr lang="ru-RU" sz="24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 Вы </a:t>
                      </a:r>
                      <a:r>
                        <a:rPr lang="ru-RU" sz="24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згодны</a:t>
                      </a:r>
                      <a:r>
                        <a:rPr lang="ru-RU" sz="24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 з </a:t>
                      </a:r>
                      <a:r>
                        <a:rPr lang="ru-RU" sz="24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наступнымі</a:t>
                      </a:r>
                      <a:r>
                        <a:rPr lang="ru-RU" sz="24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 </a:t>
                      </a:r>
                      <a:r>
                        <a:rPr lang="ru-RU" sz="24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сцвярджэннямі</a:t>
                      </a:r>
                      <a:r>
                        <a:rPr lang="be-BY" sz="24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:</a:t>
                      </a:r>
                      <a:endParaRPr lang="ru-RU" sz="24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цалкам</a:t>
                      </a:r>
                      <a:r>
                        <a:rPr lang="ru-RU" sz="20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згаджаюся</a:t>
                      </a:r>
                      <a:endParaRPr lang="ru-RU" sz="20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хутчэй</a:t>
                      </a:r>
                      <a:r>
                        <a:rPr lang="ru-RU" sz="20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/>
                      </a:r>
                      <a:br>
                        <a:rPr lang="ru-RU" sz="20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</a:br>
                      <a:r>
                        <a:rPr lang="ru-RU" sz="20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так</a:t>
                      </a:r>
                      <a:r>
                        <a:rPr lang="ru-RU" sz="20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, </a:t>
                      </a:r>
                      <a:r>
                        <a:rPr lang="ru-RU" sz="20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чым</a:t>
                      </a:r>
                      <a:r>
                        <a:rPr lang="ru-RU" sz="20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</a:t>
                      </a:r>
                      <a:endParaRPr lang="ru-RU" sz="20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часткова</a:t>
                      </a:r>
                      <a:r>
                        <a:rPr lang="ru-RU" sz="20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так, </a:t>
                      </a:r>
                      <a:r>
                        <a:rPr lang="ru-RU" sz="20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часткова</a:t>
                      </a:r>
                      <a:r>
                        <a:rPr lang="ru-RU" sz="20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</a:t>
                      </a:r>
                      <a:endParaRPr lang="ru-RU" sz="20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</a:tr>
              <a:tr h="971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Дзякуючы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ўдзелу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ў 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курсе 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я ведаю, як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стварыць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спрыяльную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атмасферу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для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навучання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61%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36%</a:t>
                      </a:r>
                      <a:endParaRPr lang="ru-RU" sz="1600" b="0" i="0" u="none" strike="noStrike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</a:tr>
              <a:tr h="971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Мой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удзел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у курсе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паспрыяў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паляпшэнню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адносін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паміж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мной і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маімі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вучнямі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67%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31%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0%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</a:tr>
              <a:tr h="81408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У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ходзе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курса мае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вучні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сталі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больш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матывавана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вучыцца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36%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57%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7%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</a:tr>
              <a:tr h="971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Мой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удзел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у курсе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паспрыяў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эфектыўнасці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супрацоўніцтва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паміж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вучнямі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53%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47%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0%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</a:tr>
              <a:tr h="65022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Я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супрацоўнічаю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з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бацькамі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ў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працэсе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АА.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26%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43%</a:t>
                      </a:r>
                      <a:endParaRPr lang="ru-RU" sz="1600" b="0" i="0" u="none" strike="noStrike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29%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</a:tr>
              <a:tr h="971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У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працэсе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майго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навучання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некаторыя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мае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калегі-настаўнікі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зацікавіліся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методыкай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АА.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22%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33%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33%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02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9599">
        <p:diamond/>
      </p:transition>
    </mc:Choice>
    <mc:Fallback>
      <p:transition spd="slow" advClick="0" advTm="39599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83559"/>
              </p:ext>
            </p:extLst>
          </p:nvPr>
        </p:nvGraphicFramePr>
        <p:xfrm>
          <a:off x="176779" y="57486"/>
          <a:ext cx="8784976" cy="6672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7199"/>
                <a:gridCol w="1405596"/>
                <a:gridCol w="1335317"/>
                <a:gridCol w="1316864"/>
              </a:tblGrid>
              <a:tr h="88310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2000" b="1" i="1" dirty="0" smtClean="0"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Узгадайце каментары, якія вы атрымалі ад свайго ментара. </a:t>
                      </a: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часткова</a:t>
                      </a:r>
                      <a:r>
                        <a:rPr lang="ru-RU" sz="18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так, </a:t>
                      </a:r>
                      <a:r>
                        <a:rPr lang="ru-RU" sz="18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часткова</a:t>
                      </a:r>
                      <a:r>
                        <a:rPr lang="ru-RU" sz="18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</a:t>
                      </a: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хутчэй</a:t>
                      </a:r>
                      <a:r>
                        <a:rPr lang="ru-RU" sz="18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так, </a:t>
                      </a:r>
                      <a:r>
                        <a:rPr lang="ru-RU" sz="18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чым</a:t>
                      </a:r>
                      <a:r>
                        <a:rPr lang="ru-RU" sz="18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</a:t>
                      </a: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цалкам</a:t>
                      </a:r>
                      <a:r>
                        <a:rPr lang="ru-RU" sz="18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згаджаюся</a:t>
                      </a:r>
                      <a:endParaRPr lang="ru-RU" sz="18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</a:tr>
              <a:tr h="79313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20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даваўся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,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каб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дапамагчы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мне ў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выкананні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заданняў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20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5,6%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15,3%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79,2%</a:t>
                      </a:r>
                      <a:endParaRPr lang="ru-RU" sz="2000" b="0" i="0" u="none" strike="noStrike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</a:tr>
              <a:tr h="60249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20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паказваў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мае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моцныя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бакі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20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2,8%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25,0%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72,2%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</a:tr>
              <a:tr h="91654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20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падштурхоўваў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мяне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развівацца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ў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маёй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працы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з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навучэнцамі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20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16,7%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83,3%</a:t>
                      </a:r>
                      <a:endParaRPr lang="ru-RU" sz="2000" b="0" i="0" u="none" strike="noStrike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</a:tr>
              <a:tr h="9001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20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паказваў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на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іншыя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магчымасці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пры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выкананні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заданняў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20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27,8%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72,2%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</a:tr>
              <a:tr h="92814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20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звяртаў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увагу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на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эфектыўнасць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працы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маіх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вучняў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, якая была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апісана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ў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справаздачы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20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1,4%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29,2%</a:t>
                      </a:r>
                      <a:endParaRPr lang="ru-RU" sz="2000" b="0" i="0" u="none" strike="noStrike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</a:rPr>
                        <a:t>69,4%</a:t>
                      </a:r>
                      <a:endParaRPr lang="ru-RU" sz="2000" b="0" i="0" u="none" strike="noStrike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</a:tr>
              <a:tr h="68544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20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прымусіў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мяне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задумацца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аб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маёй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працы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з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вучнямі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20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1,4%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30,6%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68,1%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</a:tr>
              <a:tr h="9001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20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быў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добрай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магчымасцю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для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дыялогу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ментар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 - </a:t>
                      </a:r>
                      <a:r>
                        <a:rPr lang="ru-RU" sz="2000" i="1" u="none" strike="noStrike" dirty="0" err="1">
                          <a:effectLst/>
                          <a:latin typeface="Georgia" pitchFamily="18" charset="0"/>
                        </a:rPr>
                        <a:t>студэнт</a:t>
                      </a:r>
                      <a:r>
                        <a:rPr lang="ru-RU" sz="20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20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2,8%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23,6%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73,6%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656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40808">
        <p:diamond/>
      </p:transition>
    </mc:Choice>
    <mc:Fallback>
      <p:transition spd="slow" advClick="0" advTm="40808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1" t="22164" r="20212" b="10193"/>
          <a:stretch/>
        </p:blipFill>
        <p:spPr bwMode="auto">
          <a:xfrm>
            <a:off x="179512" y="188640"/>
            <a:ext cx="8751742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3" t="62992" r="53661" b="24698"/>
          <a:stretch/>
        </p:blipFill>
        <p:spPr bwMode="auto">
          <a:xfrm>
            <a:off x="179513" y="204339"/>
            <a:ext cx="1368152" cy="868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3" t="62992" r="53661" b="29692"/>
          <a:stretch/>
        </p:blipFill>
        <p:spPr bwMode="auto">
          <a:xfrm rot="1889680">
            <a:off x="7108659" y="1218322"/>
            <a:ext cx="1772565" cy="66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3" t="62992" r="53661" b="24698"/>
          <a:stretch/>
        </p:blipFill>
        <p:spPr bwMode="auto">
          <a:xfrm rot="18489480">
            <a:off x="-8374334" y="2441592"/>
            <a:ext cx="158852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3" t="62992" r="53661" b="29692"/>
          <a:stretch/>
        </p:blipFill>
        <p:spPr bwMode="auto">
          <a:xfrm rot="19575790">
            <a:off x="514057" y="2518487"/>
            <a:ext cx="2265079" cy="85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3" t="62992" r="53661" b="24698"/>
          <a:stretch/>
        </p:blipFill>
        <p:spPr bwMode="auto">
          <a:xfrm>
            <a:off x="-7536686" y="4171390"/>
            <a:ext cx="158852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806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3935">
        <p:diamond/>
      </p:transition>
    </mc:Choice>
    <mc:Fallback>
      <p:transition spd="slow" advClick="0" advTm="13935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t="21789" r="33252" b="9673"/>
          <a:stretch/>
        </p:blipFill>
        <p:spPr bwMode="auto">
          <a:xfrm>
            <a:off x="1206764" y="598916"/>
            <a:ext cx="6752128" cy="566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98916"/>
            <a:ext cx="108011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861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8114">
        <p:diamond/>
      </p:transition>
    </mc:Choice>
    <mc:Fallback>
      <p:transition spd="slow" advClick="0" advTm="28114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8" t="31250" r="16026" b="15000"/>
          <a:stretch/>
        </p:blipFill>
        <p:spPr bwMode="auto">
          <a:xfrm>
            <a:off x="756822" y="476672"/>
            <a:ext cx="7657727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03"/>
          <a:stretch>
            <a:fillRect/>
          </a:stretch>
        </p:blipFill>
        <p:spPr bwMode="auto">
          <a:xfrm>
            <a:off x="690259" y="5229200"/>
            <a:ext cx="7776865" cy="1145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02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5049">
        <p:diamond/>
      </p:transition>
    </mc:Choice>
    <mc:Fallback>
      <p:transition spd="slow" advClick="0" advTm="15049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б Вы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маглі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ўнесці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змены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ў курс,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б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закранулі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3" t="29911" r="9286" b="20447"/>
          <a:stretch/>
        </p:blipFill>
        <p:spPr bwMode="auto">
          <a:xfrm>
            <a:off x="1201944" y="764704"/>
            <a:ext cx="754652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3961507"/>
            <a:ext cx="9177469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>
                <a:latin typeface="Georgia" pitchFamily="18" charset="0"/>
              </a:rPr>
              <a:t>Падтрымаць вучэбна-метадычны матэрыял </a:t>
            </a:r>
            <a:r>
              <a:rPr lang="be-BY" sz="2300" i="1" dirty="0" smtClean="0">
                <a:latin typeface="Georgia" pitchFamily="18" charset="0"/>
              </a:rPr>
              <a:t>відэаўрокамі.</a:t>
            </a:r>
            <a:endParaRPr lang="ru-RU" sz="2300" i="1" dirty="0"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>
                <a:latin typeface="Georgia" pitchFamily="18" charset="0"/>
              </a:rPr>
              <a:t>Каб ментары не толькі каментавалі справаздачу, але і падтрымлівалі падчас яе </a:t>
            </a:r>
            <a:r>
              <a:rPr lang="be-BY" sz="2300" i="1" dirty="0" smtClean="0">
                <a:latin typeface="Georgia" pitchFamily="18" charset="0"/>
              </a:rPr>
              <a:t>напісання.</a:t>
            </a:r>
            <a:endParaRPr lang="ru-RU" sz="2300" i="1" dirty="0"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 smtClean="0">
                <a:latin typeface="Georgia" pitchFamily="18" charset="0"/>
              </a:rPr>
              <a:t>Тэрмін </a:t>
            </a:r>
            <a:r>
              <a:rPr lang="be-BY" sz="2300" i="1" dirty="0">
                <a:latin typeface="Georgia" pitchFamily="18" charset="0"/>
              </a:rPr>
              <a:t>навучання павялічыць</a:t>
            </a:r>
            <a:r>
              <a:rPr lang="be-BY" sz="2300" i="1" dirty="0" smtClean="0">
                <a:latin typeface="Georgia" pitchFamily="18" charset="0"/>
              </a:rPr>
              <a:t>, </a:t>
            </a:r>
            <a:r>
              <a:rPr lang="be-BY" sz="2300" i="1" dirty="0">
                <a:latin typeface="Georgia" pitchFamily="18" charset="0"/>
              </a:rPr>
              <a:t>больш працяглы час на выкананне аднаго </a:t>
            </a:r>
            <a:r>
              <a:rPr lang="be-BY" sz="2300" i="1" dirty="0" smtClean="0">
                <a:latin typeface="Georgia" pitchFamily="18" charset="0"/>
              </a:rPr>
              <a:t>модуля.</a:t>
            </a:r>
            <a:endParaRPr lang="ru-RU" sz="2300" i="1" dirty="0"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>
                <a:latin typeface="Georgia" pitchFamily="18" charset="0"/>
              </a:rPr>
              <a:t>Модуль “Супрацоўніцтва з бацькамі” перанесці </a:t>
            </a:r>
            <a:r>
              <a:rPr lang="be-BY" sz="2300" i="1" dirty="0" smtClean="0">
                <a:latin typeface="Georgia" pitchFamily="18" charset="0"/>
              </a:rPr>
              <a:t>ў канец курса.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 smtClean="0">
                <a:latin typeface="Georgia" pitchFamily="18" charset="0"/>
              </a:rPr>
              <a:t>Мець </a:t>
            </a:r>
            <a:r>
              <a:rPr lang="be-BY" sz="2300" i="1" dirty="0">
                <a:latin typeface="Georgia" pitchFamily="18" charset="0"/>
              </a:rPr>
              <a:t>магчымасць дасылаць справаздачу </a:t>
            </a:r>
            <a:r>
              <a:rPr lang="be-BY" sz="2300" i="1" dirty="0" smtClean="0">
                <a:latin typeface="Georgia" pitchFamily="18" charset="0"/>
              </a:rPr>
              <a:t>з фотаздымкамі або ў выглядзе відэароліка.</a:t>
            </a:r>
            <a:endParaRPr lang="ru-RU" sz="2300" i="1" dirty="0">
              <a:latin typeface="Georgia" pitchFamily="18" charset="0"/>
            </a:endParaRPr>
          </a:p>
        </p:txBody>
      </p:sp>
      <p:pic>
        <p:nvPicPr>
          <p:cNvPr id="5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3" y="0"/>
            <a:ext cx="1339984" cy="133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52217">
        <p:diamond/>
      </p:transition>
    </mc:Choice>
    <mc:Fallback>
      <p:transition spd="slow" advClick="0" advTm="52217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б Вы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маглі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ўнесці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змены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ў курс,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б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закранулі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3" t="29911" r="9286" b="20447"/>
          <a:stretch/>
        </p:blipFill>
        <p:spPr bwMode="auto">
          <a:xfrm>
            <a:off x="1201944" y="764704"/>
            <a:ext cx="754652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4" y="4149080"/>
            <a:ext cx="90364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latin typeface="Georgia" pitchFamily="18" charset="0"/>
              </a:rPr>
              <a:t>Мець </a:t>
            </a:r>
            <a:r>
              <a:rPr lang="be-BY" sz="2400" i="1" dirty="0">
                <a:latin typeface="Georgia" pitchFamily="18" charset="0"/>
              </a:rPr>
              <a:t>магчымасць выбару мовы вывучэння дыдактычнага </a:t>
            </a:r>
            <a:r>
              <a:rPr lang="be-BY" sz="2400" i="1" dirty="0" smtClean="0">
                <a:latin typeface="Georgia" pitchFamily="18" charset="0"/>
              </a:rPr>
              <a:t>матэрыялу.</a:t>
            </a:r>
            <a:endParaRPr lang="ru-RU" sz="2400" i="1" dirty="0"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latin typeface="Georgia" pitchFamily="18" charset="0"/>
              </a:rPr>
              <a:t>Правядзенне майстар-класаў ментараў.</a:t>
            </a:r>
            <a:endParaRPr lang="ru-RU" sz="2400" i="1" dirty="0"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>
                <a:latin typeface="Georgia" pitchFamily="18" charset="0"/>
              </a:rPr>
              <a:t>Пры складанні графіка </a:t>
            </a:r>
            <a:r>
              <a:rPr lang="be-BY" sz="2400" i="1" dirty="0" smtClean="0">
                <a:latin typeface="Georgia" pitchFamily="18" charset="0"/>
              </a:rPr>
              <a:t>курсаў улічваць </a:t>
            </a:r>
            <a:r>
              <a:rPr lang="be-BY" sz="2400" i="1" dirty="0">
                <a:latin typeface="Georgia" pitchFamily="18" charset="0"/>
              </a:rPr>
              <a:t>дадатковыя канікулы </a:t>
            </a:r>
            <a:r>
              <a:rPr lang="be-BY" sz="2400" i="1" dirty="0" smtClean="0">
                <a:latin typeface="Georgia" pitchFamily="18" charset="0"/>
              </a:rPr>
              <a:t>ў </a:t>
            </a:r>
            <a:r>
              <a:rPr lang="be-BY" sz="2400" i="1" dirty="0">
                <a:latin typeface="Georgia" pitchFamily="18" charset="0"/>
              </a:rPr>
              <a:t>пачатковых класах.</a:t>
            </a:r>
            <a:endParaRPr lang="ru-RU" sz="2400" i="1" dirty="0"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latin typeface="Georgia" pitchFamily="18" charset="0"/>
              </a:rPr>
              <a:t>Кнігі перасылаць у некалькіх фарматах</a:t>
            </a:r>
            <a:r>
              <a:rPr lang="be-BY" sz="2400" i="1" dirty="0">
                <a:latin typeface="Georgia" pitchFamily="18" charset="0"/>
              </a:rPr>
              <a:t>, </a:t>
            </a:r>
            <a:r>
              <a:rPr lang="be-BY" sz="2400" i="1" dirty="0" smtClean="0">
                <a:latin typeface="Georgia" pitchFamily="18" charset="0"/>
              </a:rPr>
              <a:t>каб можна было чытаць у электроннай кнізе (напрыклад, txt і інш.).</a:t>
            </a:r>
            <a:endParaRPr lang="ru-RU" sz="2400" i="1" dirty="0">
              <a:latin typeface="Georgia" pitchFamily="18" charset="0"/>
            </a:endParaRPr>
          </a:p>
        </p:txBody>
      </p:sp>
      <p:pic>
        <p:nvPicPr>
          <p:cNvPr id="5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9984" cy="133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97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8585">
        <p:diamond/>
      </p:transition>
    </mc:Choice>
    <mc:Fallback>
      <p:transition spd="slow" advClick="0" advTm="28585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3" t="38868" r="32099" b="20535"/>
          <a:stretch/>
        </p:blipFill>
        <p:spPr bwMode="auto">
          <a:xfrm>
            <a:off x="748882" y="548680"/>
            <a:ext cx="7660959" cy="48245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03"/>
          <a:stretch>
            <a:fillRect/>
          </a:stretch>
        </p:blipFill>
        <p:spPr bwMode="auto">
          <a:xfrm>
            <a:off x="690259" y="4882938"/>
            <a:ext cx="7776865" cy="149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748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9311">
        <p:diamond/>
      </p:transition>
    </mc:Choice>
    <mc:Fallback>
      <p:transition spd="slow" advClick="0" advTm="19311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50" y="4941168"/>
            <a:ext cx="7704856" cy="1336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725555" y="1628801"/>
            <a:ext cx="7530819" cy="36004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бмен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вопытам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падчас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пасяджэнняў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МА,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на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педагагічных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саветах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be-BY" sz="2800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Сустрэчы з калегамі, узаемнае наведванне ўрокаў.</a:t>
            </a:r>
          </a:p>
          <a:p>
            <a:pPr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Абмен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дыдактычны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мі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матэрыял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амі.</a:t>
            </a:r>
          </a:p>
          <a:p>
            <a:pPr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равя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дзення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майстар-клас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аў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АА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для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настаўнікаў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сва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ёй школы/гімназіі.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25554" y="476672"/>
            <a:ext cx="7708751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9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Калі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супрацоўніцтва</a:t>
            </a:r>
            <a:r>
              <a:rPr lang="en-US" sz="29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пашырылася</a:t>
            </a:r>
            <a:r>
              <a:rPr lang="en-US" sz="29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29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апішыце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r>
              <a:rPr lang="ru-RU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якім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чынам</a:t>
            </a:r>
            <a:r>
              <a:rPr lang="en-US" sz="29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гэта</a:t>
            </a:r>
            <a:r>
              <a:rPr lang="en-US" sz="29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адбылося</a:t>
            </a:r>
            <a:r>
              <a:rPr lang="ru-RU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be-BY" sz="29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4894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8376">
        <p:diamond/>
      </p:transition>
    </mc:Choice>
    <mc:Fallback>
      <p:transition spd="slow" advClick="0" advTm="8376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1" t="29732" r="11429" b="17947"/>
          <a:stretch/>
        </p:blipFill>
        <p:spPr bwMode="auto">
          <a:xfrm>
            <a:off x="690259" y="476672"/>
            <a:ext cx="7621052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03"/>
          <a:stretch>
            <a:fillRect/>
          </a:stretch>
        </p:blipFill>
        <p:spPr bwMode="auto">
          <a:xfrm>
            <a:off x="690259" y="5157192"/>
            <a:ext cx="7776865" cy="1217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6764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9616">
        <p:diamond/>
      </p:transition>
    </mc:Choice>
    <mc:Fallback>
      <p:transition spd="slow" advClick="0" advTm="9616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140860"/>
            <a:ext cx="9144000" cy="100010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be-BY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5960" y="1916832"/>
            <a:ext cx="771447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</a:t>
            </a:r>
            <a:r>
              <a:rPr lang="en-US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нфармацыйна-метадычную</a:t>
            </a:r>
            <a:r>
              <a:rPr lang="en-US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падтрымку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анкрэтны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метадычны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распрацоўкі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тых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ці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іншых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часта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занятка</a:t>
            </a:r>
            <a:r>
              <a:rPr lang="be-BY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ў.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Арганізацыя семінараў, майстар-класаў, </a:t>
            </a:r>
            <a:r>
              <a:rPr lang="be-BY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дыстанцыйных 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курсаў 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па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выкарыстанні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АА.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Павялічыць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колькасць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удзельнікаў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курсаў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і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семінараў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па АА. 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Магчымасць праводзіць  майстар-класы,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запраш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на свае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заняткі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наведваць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урокі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калег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па 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АА.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Працяг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навучання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на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падобных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курсах. 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Далейшае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супрацоўніцтва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абмен вопытам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і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магчымасць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кансультацый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з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ментарам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і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іншымі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ўдзельнікамі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91580" y="548680"/>
            <a:ext cx="756084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e-BY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Якую </a:t>
            </a:r>
            <a:r>
              <a:rPr lang="be-BY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 дапамогу ці падтрымку Вы хацелі б надалей атрымаць з боку арганізацый ці людзей, якія праводзілі гэты </a:t>
            </a:r>
            <a:r>
              <a:rPr lang="be-BY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курс?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6119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1517">
        <p:diamond/>
      </p:transition>
    </mc:Choice>
    <mc:Fallback>
      <p:transition spd="slow" advClick="0" advTm="21517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107154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be-BY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844824"/>
            <a:ext cx="75248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Медыяадукацыя.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Ключавыя пытанні, зваротная сувязь, узаемная ацэнка і самаацэнка, падсумоўваючая адзнака, НаШтоБуЗУ, крытэрыі ацэнкі і мэты.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Праектаванне і правядзенне ўрокаў з АА.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Зваротная сувязь паміж настаўнікам, бацькамі і вучнямі ў межах стратэгіі АА.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Арганізацыя працы з бацькамі ў межах стратэгіі АА.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Перадавы вопыт калег па АА і іншых сучасных тэхналогіях.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91580" y="548680"/>
            <a:ext cx="756084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 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курсе на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якую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тэму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Вы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хацелі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б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прыняць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удзел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будучыні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7377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9809">
        <p:diamond/>
      </p:transition>
    </mc:Choice>
    <mc:Fallback>
      <p:transition spd="slow" advClick="0" advTm="19809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107154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be-BY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844824"/>
            <a:ext cx="75248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Візуалізацыя гісторыі Беларусі.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Курсы для ментараў АА.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Метадыка «Перагорнуты клас».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Праектна-арыентаванае навучанне.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Тэхналогія калектыўнага мыслення, эўрыстычнае навучанне, метапрадметныя ўменні і навыкі.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Планаванне індывідуальнай адукацыйнай траекторыі для вучняў.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Выкарыстанне інтэрактыўнай дошкі на сучасным уроку.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4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Сучасныя педагагічныя тэхналогіі.</a:t>
            </a:r>
            <a:endParaRPr lang="be-BY" sz="2400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91580" y="548680"/>
            <a:ext cx="756084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 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курсе на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якую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тэму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Вы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хацелі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б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прыняць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удзел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будучыні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3313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1374">
        <p:diamond/>
      </p:transition>
    </mc:Choice>
    <mc:Fallback>
      <p:transition spd="slow" advClick="0" advTm="21374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t="33928" r="16696" b="16786"/>
          <a:stretch/>
        </p:blipFill>
        <p:spPr bwMode="auto">
          <a:xfrm>
            <a:off x="-1" y="0"/>
            <a:ext cx="91017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5" y="0"/>
            <a:ext cx="1045354" cy="104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270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9121">
        <p:diamond/>
      </p:transition>
    </mc:Choice>
    <mc:Fallback>
      <p:transition spd="slow" advClick="0" advTm="19121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4 копия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55" y="3354536"/>
            <a:ext cx="483235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4 запрашаю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80" y="3384698"/>
            <a:ext cx="180022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4 люблю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068" y="3156098"/>
            <a:ext cx="194786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4 дапамагчы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30" y="4291161"/>
            <a:ext cx="1963738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" t="19699" r="10298"/>
          <a:stretch>
            <a:fillRect/>
          </a:stretch>
        </p:blipFill>
        <p:spPr bwMode="auto">
          <a:xfrm>
            <a:off x="5276726" y="1464667"/>
            <a:ext cx="3687762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888" y="548680"/>
            <a:ext cx="24923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04391"/>
            <a:ext cx="3195637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471" y="764704"/>
            <a:ext cx="175101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282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0805">
        <p:diamond/>
      </p:transition>
    </mc:Choice>
    <mc:Fallback>
      <p:transition spd="slow" advClick="0" advTm="20805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61454"/>
            <a:ext cx="8640960" cy="92333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Font typeface="Arial" charset="0"/>
              <a:buNone/>
              <a:defRPr/>
            </a:pPr>
            <a:r>
              <a:rPr lang="be-BY" sz="5400" b="1" i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Дзякуй за ўвагу!</a:t>
            </a:r>
            <a:endParaRPr lang="pl-PL" sz="5400" b="1" i="1" spc="5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5" t="12589" r="19732" b="34554"/>
          <a:stretch/>
        </p:blipFill>
        <p:spPr bwMode="auto">
          <a:xfrm>
            <a:off x="2771800" y="1556792"/>
            <a:ext cx="2449435" cy="3419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3600"/>
            <a:ext cx="28575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03"/>
          <a:stretch>
            <a:fillRect/>
          </a:stretch>
        </p:blipFill>
        <p:spPr bwMode="auto">
          <a:xfrm>
            <a:off x="690259" y="4882938"/>
            <a:ext cx="7776865" cy="149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76" y="2133600"/>
            <a:ext cx="17272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06800" y="5354638"/>
            <a:ext cx="2741613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http://aacenka.by/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879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1541">
        <p:diamond/>
      </p:transition>
    </mc:Choice>
    <mc:Fallback>
      <p:transition spd="slow" advTm="11541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2963</TotalTime>
  <Words>1026</Words>
  <Application>Microsoft Office PowerPoint</Application>
  <PresentationFormat>Экран (4:3)</PresentationFormat>
  <Paragraphs>209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8" baseType="lpstr">
      <vt:lpstr>Arial</vt:lpstr>
      <vt:lpstr>Brush Script MT</vt:lpstr>
      <vt:lpstr>Calibri</vt:lpstr>
      <vt:lpstr>Constantia</vt:lpstr>
      <vt:lpstr>Franklin Gothic Book</vt:lpstr>
      <vt:lpstr>Georgia</vt:lpstr>
      <vt:lpstr>Rage Italic</vt:lpstr>
      <vt:lpstr>Times New Roman</vt:lpstr>
      <vt:lpstr>Wingdings</vt:lpstr>
      <vt:lpstr>Кнопка</vt:lpstr>
      <vt:lpstr>Презентация PowerPoint</vt:lpstr>
      <vt:lpstr>Презентация PowerPoint</vt:lpstr>
      <vt:lpstr>Презентация PowerPoint</vt:lpstr>
      <vt:lpstr>Дыдактычныя матэрыялы  да кожнага модуля курса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</dc:creator>
  <cp:lastModifiedBy>Sony</cp:lastModifiedBy>
  <cp:revision>64</cp:revision>
  <dcterms:created xsi:type="dcterms:W3CDTF">2015-04-11T10:18:51Z</dcterms:created>
  <dcterms:modified xsi:type="dcterms:W3CDTF">2015-04-18T08:59:03Z</dcterms:modified>
</cp:coreProperties>
</file>