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58" r:id="rId2"/>
    <p:sldId id="259" r:id="rId3"/>
    <p:sldId id="261" r:id="rId4"/>
    <p:sldId id="262" r:id="rId5"/>
    <p:sldId id="264" r:id="rId6"/>
    <p:sldId id="265" r:id="rId7"/>
    <p:sldId id="263" r:id="rId8"/>
    <p:sldId id="257" r:id="rId9"/>
    <p:sldId id="266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75" r:id="rId18"/>
    <p:sldId id="277" r:id="rId19"/>
    <p:sldId id="287" r:id="rId20"/>
    <p:sldId id="276" r:id="rId21"/>
    <p:sldId id="279" r:id="rId22"/>
    <p:sldId id="280" r:id="rId23"/>
    <p:sldId id="281" r:id="rId24"/>
    <p:sldId id="284" r:id="rId25"/>
    <p:sldId id="288" r:id="rId26"/>
    <p:sldId id="283" r:id="rId27"/>
    <p:sldId id="285" r:id="rId28"/>
    <p:sldId id="286" r:id="rId29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D5EA"/>
    <a:srgbClr val="BEC9E4"/>
    <a:srgbClr val="EEF1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2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E69D2-E830-4CD3-B918-318521C59C10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5613DD-5AFC-4FD9-88E5-B12D7AF6E3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766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368543-9264-47B0-8478-1409534F8E13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6479C9-0CD8-4CBE-978A-6B093C7531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785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479C9-0CD8-4CBE-978A-6B093C75315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002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4F6C6B58-A1E7-471D-973C-B51DA848A38E}" type="datetimeFigureOut">
              <a:rPr lang="ru-RU" smtClean="0"/>
              <a:t>27.07.2016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AA46CF8D-67AF-4B55-AD86-94F498023FD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6000">
        <p:diamond/>
      </p:transition>
    </mc:Choice>
    <mc:Fallback xmlns="">
      <p:transition spd="slow" advClick="0" advTm="6000">
        <p:diamond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5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Logo_aa_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15" y="558778"/>
            <a:ext cx="7681817" cy="330227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371600" y="3886200"/>
            <a:ext cx="6400800" cy="1126976"/>
          </a:xfrm>
          <a:prstGeom prst="rect">
            <a:avLst/>
          </a:prstGeom>
        </p:spPr>
        <p:txBody>
          <a:bodyPr/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e-BY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курс дыстанцыйнага навучання </a:t>
            </a:r>
          </a:p>
          <a:p>
            <a:pPr marL="0" indent="0" algn="ctr">
              <a:buNone/>
            </a:pPr>
            <a:r>
              <a:rPr lang="be-BY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кастрычнік 201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e-BY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сакавік 201</a:t>
            </a:r>
            <a:r>
              <a:rPr lang="en-US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be-BY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be-BY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819" y="4881801"/>
            <a:ext cx="2500330" cy="12835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4993468"/>
            <a:ext cx="936104" cy="96060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808" y="4881801"/>
            <a:ext cx="734299" cy="118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8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476672"/>
            <a:ext cx="8715436" cy="648072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Колькасць</a:t>
            </a:r>
            <a:r>
              <a:rPr lang="ru-RU" sz="3600" b="1" i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ru-RU" sz="3600" b="1" i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удзельнікаў</a:t>
            </a:r>
            <a:endParaRPr lang="be-BY" sz="3600" b="1" i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4797152"/>
            <a:ext cx="779719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Першы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модуль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прайшлі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87,6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(у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мінулым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годзе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78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%)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зарэгістраваных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 smtClean="0">
                <a:latin typeface="Times New Roman" pitchFamily="18" charset="0"/>
                <a:cs typeface="Times New Roman" pitchFamily="18" charset="0"/>
              </a:rPr>
              <a:t>студэнтаў</a:t>
            </a:r>
            <a:endParaRPr lang="be-BY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Курс скончыл</a:t>
            </a:r>
            <a:r>
              <a:rPr lang="be-BY" sz="2400" i="1" dirty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71,1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% (у мінулым годзе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</a:rPr>
              <a:t>69,2</a:t>
            </a:r>
            <a:r>
              <a:rPr lang="be-BY" sz="2400" i="1" dirty="0" smtClean="0">
                <a:latin typeface="Times New Roman" pitchFamily="18" charset="0"/>
                <a:cs typeface="Times New Roman" pitchFamily="18" charset="0"/>
              </a:rPr>
              <a:t>%) зарэгістраваных студэнтаў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2261959"/>
              </p:ext>
            </p:extLst>
          </p:nvPr>
        </p:nvGraphicFramePr>
        <p:xfrm>
          <a:off x="827584" y="1340769"/>
          <a:ext cx="3682573" cy="31683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8977"/>
                <a:gridCol w="1284619"/>
                <a:gridCol w="1198977"/>
              </a:tblGrid>
              <a:tr h="7782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Модуль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err="1">
                          <a:effectLst/>
                        </a:rPr>
                        <a:t>Студэнты</a:t>
                      </a:r>
                      <a:r>
                        <a:rPr lang="ru-RU" sz="1800" u="none" strike="noStrike" dirty="0">
                          <a:effectLst/>
                        </a:rPr>
                        <a:t> </a:t>
                      </a:r>
                      <a:r>
                        <a:rPr lang="ru-RU" sz="1800" u="none" strike="noStrike" dirty="0" smtClean="0">
                          <a:effectLst/>
                        </a:rPr>
                        <a:t>201</a:t>
                      </a:r>
                      <a:r>
                        <a:rPr lang="en-US" sz="1800" u="none" strike="noStrike" dirty="0" smtClean="0">
                          <a:effectLst/>
                        </a:rPr>
                        <a:t>6</a:t>
                      </a:r>
                      <a:r>
                        <a:rPr lang="ru-RU" sz="1800" u="none" strike="noStrike" dirty="0" smtClean="0">
                          <a:effectLst/>
                        </a:rPr>
                        <a:t> (</a:t>
                      </a:r>
                      <a:r>
                        <a:rPr lang="en-US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  <a:r>
                        <a:rPr lang="ru-RU" sz="1800" b="1" u="none" strike="noStrike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ru-RU" sz="1800" b="1" u="none" strike="noStrike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err="1">
                          <a:effectLst/>
                        </a:rPr>
                        <a:t>Студэнты</a:t>
                      </a:r>
                      <a:r>
                        <a:rPr lang="ru-RU" sz="1800" u="none" strike="noStrike" dirty="0">
                          <a:effectLst/>
                        </a:rPr>
                        <a:t> 2015 (104)</a:t>
                      </a:r>
                      <a:endParaRPr lang="ru-RU" sz="1800" b="1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82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76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5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</a:rPr>
                        <a:t>7</a:t>
                      </a:r>
                      <a:r>
                        <a:rPr lang="be-BY" sz="1800" u="none" strike="noStrike" dirty="0" smtClean="0">
                          <a:effectLst/>
                        </a:rPr>
                        <a:t>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6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effectLst/>
                        </a:rPr>
                        <a:t>72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7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</a:rPr>
                        <a:t>72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2987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>
                          <a:effectLst/>
                        </a:rPr>
                        <a:t>8</a:t>
                      </a:r>
                      <a:endParaRPr lang="ru-RU" sz="18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  <a:endParaRPr lang="ru-RU" sz="1800" b="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 smtClean="0">
                          <a:effectLst/>
                        </a:rPr>
                        <a:t>72</a:t>
                      </a:r>
                      <a:r>
                        <a:rPr lang="ru-RU" sz="1800" u="none" strike="noStrike" dirty="0">
                          <a:effectLst/>
                        </a:rPr>
                        <a:t> 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35431" y="1268760"/>
            <a:ext cx="378098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56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245542"/>
            <a:ext cx="7920880" cy="6359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 descr="13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64" y="4941168"/>
            <a:ext cx="1665288" cy="166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стрела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7272" y="1036638"/>
            <a:ext cx="1303337" cy="92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181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239 0.09236 L -0.9375 0.5590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264" y="2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827584" y="332656"/>
            <a:ext cx="7560840" cy="1368152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ыдактычныя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матэрыялы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да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кожнага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модуля курса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547664" y="1772816"/>
            <a:ext cx="6696744" cy="4536504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 algn="ctr">
              <a:buNone/>
            </a:pPr>
            <a:r>
              <a:rPr lang="be-BY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Змест матэрыялаў быў для мяне </a:t>
            </a:r>
            <a:r>
              <a:rPr lang="be-BY" sz="28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зразумелым.</a:t>
            </a:r>
            <a:endParaRPr lang="be-BY" sz="2800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утчэй так, чым не		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72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%</a:t>
            </a:r>
          </a:p>
          <a:p>
            <a:pPr marL="0" indent="0">
              <a:buNone/>
            </a:pP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          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%</a:t>
            </a:r>
            <a:endParaRPr lang="be-BY" sz="28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be-BY" sz="28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Матэрыялы далі мне новыя веды.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хутчэй </a:t>
            </a: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так, чым не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	  	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 79 %</a:t>
            </a:r>
          </a:p>
          <a:p>
            <a:pPr marL="0" indent="0">
              <a:buNone/>
            </a:pP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не   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  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None/>
            </a:pPr>
            <a:endParaRPr lang="be-BY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268759"/>
            <a:ext cx="1512168" cy="1512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506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576" y="548680"/>
            <a:ext cx="7632848" cy="5489527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12" y="5157193"/>
            <a:ext cx="7822746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811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576" y="692695"/>
            <a:ext cx="7576932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725142"/>
            <a:ext cx="1584176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09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>
          <a:xfrm>
            <a:off x="971600" y="1412776"/>
            <a:ext cx="7200800" cy="482453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be-BY" sz="27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Усе </a:t>
            </a:r>
            <a:r>
              <a:rPr lang="be-BY" sz="27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матэрыялы давалі дастаткова ведаў, каб разабрацца ў </a:t>
            </a:r>
            <a:r>
              <a:rPr lang="be-BY" sz="27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тэме.</a:t>
            </a:r>
            <a:endParaRPr lang="be-BY" sz="2700" b="1" i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хутчэй так, чым не		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	5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2 %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не      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%</a:t>
            </a:r>
          </a:p>
          <a:p>
            <a:pPr marL="0" indent="0" algn="ctr">
              <a:buNone/>
            </a:pPr>
            <a:r>
              <a:rPr lang="be-BY" sz="2700" b="1" i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Змест матэрыялаў можа быць выкарыстаны ў паўсядзённай працы ў школе</a:t>
            </a:r>
            <a:r>
              <a:rPr lang="be-BY" sz="2700" b="1" i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be-BY" sz="27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хутчэй так, чым не    	  	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я цалкам згаджаюся		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3 %</a:t>
            </a:r>
          </a:p>
          <a:p>
            <a:pPr marL="0" indent="0">
              <a:buFont typeface="Brush Script MT" pitchFamily="66" charset="0"/>
              <a:buNone/>
            </a:pP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часткова так, часткова не    	  </a:t>
            </a: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be-BY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%</a:t>
            </a:r>
          </a:p>
          <a:p>
            <a:pPr marL="0" indent="0">
              <a:buFont typeface="Brush Script MT" pitchFamily="66" charset="0"/>
              <a:buNone/>
            </a:pPr>
            <a:endParaRPr lang="be-BY" sz="28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827584" y="332656"/>
            <a:ext cx="756084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Дыдактычныя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матэрыялы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да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кожнага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модуля курса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7170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725143"/>
            <a:ext cx="1584176" cy="1584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286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3608" y="581153"/>
            <a:ext cx="7094919" cy="48640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99" y="5091878"/>
            <a:ext cx="7916241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16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576" y="764703"/>
            <a:ext cx="7642782" cy="453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99" y="5091878"/>
            <a:ext cx="7916241" cy="14401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488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5"/>
          <p:cNvSpPr txBox="1">
            <a:spLocks/>
          </p:cNvSpPr>
          <p:nvPr/>
        </p:nvSpPr>
        <p:spPr>
          <a:xfrm>
            <a:off x="107503" y="980728"/>
            <a:ext cx="4339806" cy="5591231"/>
          </a:xfrm>
          <a:prstGeom prst="rect">
            <a:avLst/>
          </a:prstGeom>
        </p:spPr>
        <p:txBody>
          <a:bodyPr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be-BY" sz="1600" b="1" i="1" dirty="0" smtClean="0">
                <a:latin typeface="Georgia" pitchFamily="18" charset="0"/>
                <a:cs typeface="Arial" pitchFamily="34" charset="0"/>
              </a:rPr>
              <a:t>Справаздачы - гэта добры спосаб мець зносіны з іншымі ўдзельнікамі.</a:t>
            </a:r>
          </a:p>
          <a:p>
            <a:pPr marL="0" indent="0">
              <a:buNone/>
            </a:pPr>
            <a:endParaRPr lang="be-BY" sz="9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Справаздачы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з'яўляюцца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добрым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дыялогу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з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ментарам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Справаздачы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з'яўляюцца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добрым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прадстаўлення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паспяховай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практыкі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11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Справаздачы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з'яўляюцца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добрым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для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абмену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вопытам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паміж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удзельнікамі</a:t>
            </a:r>
            <a:endParaRPr lang="ru-RU" sz="16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endParaRPr lang="ru-RU" sz="11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-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гэта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добры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спосаб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матываваць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да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практычнага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прымянення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ведаў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,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якія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даюцца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ў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дыдактычных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матэрыялах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ru-RU" sz="600" b="1" i="1" dirty="0" smtClean="0">
              <a:latin typeface="Georgia" pitchFamily="18" charset="0"/>
              <a:cs typeface="Arial" pitchFamily="34" charset="0"/>
            </a:endParaRPr>
          </a:p>
          <a:p>
            <a:pPr marL="0" indent="0">
              <a:buNone/>
            </a:pP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Справаздача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–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гэта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магчымасць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прывесці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ў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парадак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свае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думкі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і веды па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пэўнаму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аспекту </a:t>
            </a:r>
            <a:r>
              <a:rPr lang="ru-RU" sz="1600" b="1" i="1" dirty="0" err="1" smtClean="0">
                <a:latin typeface="Georgia" pitchFamily="18" charset="0"/>
                <a:cs typeface="Arial" pitchFamily="34" charset="0"/>
              </a:rPr>
              <a:t>стратэгіі</a:t>
            </a:r>
            <a:r>
              <a:rPr lang="ru-RU" sz="1600" b="1" i="1" dirty="0" smtClean="0">
                <a:latin typeface="Georgia" pitchFamily="18" charset="0"/>
                <a:cs typeface="Arial" pitchFamily="34" charset="0"/>
              </a:rPr>
              <a:t> АА.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33649" y="1014805"/>
            <a:ext cx="4710351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3"/>
          <p:cNvSpPr txBox="1">
            <a:spLocks/>
          </p:cNvSpPr>
          <p:nvPr/>
        </p:nvSpPr>
        <p:spPr>
          <a:xfrm>
            <a:off x="0" y="0"/>
            <a:ext cx="9358346" cy="1142984"/>
          </a:xfrm>
          <a:prstGeom prst="rect">
            <a:avLst/>
          </a:prstGeom>
        </p:spPr>
        <p:txBody>
          <a:bodyPr>
            <a:normAutofit fontScale="4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u="sng" dirty="0" err="1" smtClean="0"/>
              <a:t>Ацэнка</a:t>
            </a:r>
            <a:r>
              <a:rPr lang="ru-RU" u="sng" dirty="0" smtClean="0"/>
              <a:t> </a:t>
            </a:r>
            <a:r>
              <a:rPr lang="ru-RU" u="sng" dirty="0" err="1" smtClean="0"/>
              <a:t>наступных</a:t>
            </a:r>
            <a:r>
              <a:rPr lang="ru-RU" u="sng" dirty="0" smtClean="0"/>
              <a:t> </a:t>
            </a:r>
            <a:r>
              <a:rPr lang="ru-RU" u="sng" dirty="0" err="1" smtClean="0"/>
              <a:t>сцверджанняў</a:t>
            </a:r>
            <a:r>
              <a:rPr lang="ru-RU" u="sng" dirty="0" smtClean="0"/>
              <a:t>, </a:t>
            </a:r>
            <a:r>
              <a:rPr lang="ru-RU" u="sng" dirty="0" err="1" smtClean="0"/>
              <a:t>якія</a:t>
            </a:r>
            <a:r>
              <a:rPr lang="ru-RU" u="sng" dirty="0" smtClean="0"/>
              <a:t> </a:t>
            </a:r>
            <a:r>
              <a:rPr lang="ru-RU" u="sng" dirty="0" err="1" smtClean="0"/>
              <a:t>датычаць</a:t>
            </a:r>
            <a:r>
              <a:rPr lang="ru-RU" u="sng" dirty="0" smtClean="0"/>
              <a:t> </a:t>
            </a:r>
            <a:r>
              <a:rPr lang="ru-RU" u="sng" dirty="0" err="1" smtClean="0"/>
              <a:t>справаздач</a:t>
            </a:r>
            <a:r>
              <a:rPr lang="ru-RU" u="sng" dirty="0" smtClean="0"/>
              <a:t> па </a:t>
            </a:r>
            <a:r>
              <a:rPr lang="ru-RU" u="sng" dirty="0" err="1" smtClean="0"/>
              <a:t>асобных</a:t>
            </a:r>
            <a:r>
              <a:rPr lang="ru-RU" u="sng" dirty="0" smtClean="0"/>
              <a:t> модулях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be-BY" dirty="0" smtClean="0">
                <a:solidFill>
                  <a:srgbClr val="00B050"/>
                </a:solidFill>
              </a:rPr>
              <a:t>Цалкам згаджаюся, </a:t>
            </a:r>
            <a:r>
              <a:rPr lang="be-BY" dirty="0" smtClean="0">
                <a:solidFill>
                  <a:srgbClr val="FFC000"/>
                </a:solidFill>
              </a:rPr>
              <a:t>хутчэй так, чым не, </a:t>
            </a:r>
            <a:r>
              <a:rPr lang="be-BY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часткова так, часткова </a:t>
            </a:r>
            <a:r>
              <a:rPr lang="be-BY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не, </a:t>
            </a:r>
            <a:r>
              <a:rPr lang="be-BY" dirty="0" smtClean="0">
                <a:solidFill>
                  <a:srgbClr val="FF0000"/>
                </a:solidFill>
              </a:rPr>
              <a:t>хутчэй не, чым так.</a:t>
            </a:r>
            <a:r>
              <a:rPr lang="be-BY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be-BY" dirty="0"/>
          </a:p>
        </p:txBody>
      </p:sp>
    </p:spTree>
    <p:extLst>
      <p:ext uri="{BB962C8B-B14F-4D97-AF65-F5344CB8AC3E}">
        <p14:creationId xmlns:p14="http://schemas.microsoft.com/office/powerpoint/2010/main" val="196923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27584" y="1628800"/>
            <a:ext cx="7560839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e-BY" sz="800" i="1" dirty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i="1" dirty="0">
                <a:latin typeface="Georgia" pitchFamily="18" charset="0"/>
              </a:rPr>
              <a:t>Добра было б </a:t>
            </a:r>
            <a:r>
              <a:rPr lang="ru-RU" sz="2200" i="1" dirty="0" err="1" smtClean="0">
                <a:latin typeface="Georgia" pitchFamily="18" charset="0"/>
              </a:rPr>
              <a:t>прагледзець</a:t>
            </a:r>
            <a:r>
              <a:rPr lang="ru-RU" sz="2200" i="1" dirty="0" smtClean="0">
                <a:latin typeface="Georgia" pitchFamily="18" charset="0"/>
              </a:rPr>
              <a:t>) </a:t>
            </a:r>
            <a:r>
              <a:rPr lang="ru-RU" sz="2200" i="1" dirty="0">
                <a:latin typeface="Georgia" pitchFamily="18" charset="0"/>
              </a:rPr>
              <a:t>элементы АА на </a:t>
            </a:r>
            <a:r>
              <a:rPr lang="ru-RU" sz="2200" i="1" dirty="0" err="1" smtClean="0">
                <a:latin typeface="Georgia" pitchFamily="18" charset="0"/>
              </a:rPr>
              <a:t>ўроках</a:t>
            </a:r>
            <a:r>
              <a:rPr lang="ru-RU" sz="2200" i="1" dirty="0" smtClean="0">
                <a:latin typeface="Georgia" pitchFamily="18" charset="0"/>
              </a:rPr>
              <a:t> у школах. </a:t>
            </a:r>
            <a:r>
              <a:rPr lang="ru-RU" sz="2200" i="1" dirty="0">
                <a:latin typeface="Georgia" pitchFamily="18" charset="0"/>
              </a:rPr>
              <a:t>І </a:t>
            </a:r>
            <a:r>
              <a:rPr lang="ru-RU" sz="2200" i="1" dirty="0" err="1">
                <a:latin typeface="Georgia" pitchFamily="18" charset="0"/>
              </a:rPr>
              <a:t>абмеркаваць</a:t>
            </a:r>
            <a:r>
              <a:rPr lang="ru-RU" sz="2200" i="1" dirty="0">
                <a:latin typeface="Georgia" pitchFamily="18" charset="0"/>
              </a:rPr>
              <a:t>. </a:t>
            </a:r>
            <a:endParaRPr lang="be-BY" sz="800" i="1" dirty="0" smtClean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i="1" dirty="0" err="1" smtClean="0">
                <a:latin typeface="Georgia" pitchFamily="18" charset="0"/>
              </a:rPr>
              <a:t>Відэарэпартаж</a:t>
            </a:r>
            <a:r>
              <a:rPr lang="ru-RU" sz="2200" i="1" dirty="0" smtClean="0">
                <a:latin typeface="Georgia" pitchFamily="18" charset="0"/>
              </a:rPr>
              <a:t> з урока з </a:t>
            </a:r>
            <a:r>
              <a:rPr lang="ru-RU" sz="2200" i="1" dirty="0" err="1" smtClean="0">
                <a:latin typeface="Georgia" pitchFamily="18" charset="0"/>
              </a:rPr>
              <a:t>выкарыстаннем</a:t>
            </a:r>
            <a:r>
              <a:rPr lang="ru-RU" sz="2200" i="1" dirty="0" smtClean="0">
                <a:latin typeface="Georgia" pitchFamily="18" charset="0"/>
              </a:rPr>
              <a:t> </a:t>
            </a:r>
            <a:r>
              <a:rPr lang="ru-RU" sz="2200" i="1" dirty="0" err="1" smtClean="0">
                <a:latin typeface="Georgia" pitchFamily="18" charset="0"/>
              </a:rPr>
              <a:t>фрагментаў</a:t>
            </a:r>
            <a:r>
              <a:rPr lang="ru-RU" sz="2200" i="1" dirty="0" smtClean="0">
                <a:latin typeface="Georgia" pitchFamily="18" charset="0"/>
              </a:rPr>
              <a:t> АА </a:t>
            </a:r>
            <a:r>
              <a:rPr lang="ru-RU" sz="2200" i="1" dirty="0" smtClean="0">
                <a:solidFill>
                  <a:prstClr val="black"/>
                </a:solidFill>
                <a:latin typeface="Georgia" pitchFamily="18" charset="0"/>
              </a:rPr>
              <a:t>з </a:t>
            </a:r>
            <a:r>
              <a:rPr lang="ru-RU" sz="2200" i="1" dirty="0" err="1" smtClean="0">
                <a:solidFill>
                  <a:prstClr val="black"/>
                </a:solidFill>
                <a:latin typeface="Georgia" pitchFamily="18" charset="0"/>
              </a:rPr>
              <a:t>каментарамі</a:t>
            </a:r>
            <a:r>
              <a:rPr lang="ru-RU" sz="2200" i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prstClr val="black"/>
                </a:solidFill>
                <a:latin typeface="Georgia" pitchFamily="18" charset="0"/>
              </a:rPr>
              <a:t>настаўніка</a:t>
            </a:r>
            <a:r>
              <a:rPr lang="ru-RU" sz="2200" i="1" dirty="0" smtClean="0">
                <a:solidFill>
                  <a:prstClr val="black"/>
                </a:solidFill>
                <a:latin typeface="Georgia" pitchFamily="18" charset="0"/>
              </a:rPr>
              <a:t> </a:t>
            </a:r>
            <a:r>
              <a:rPr lang="ru-RU" sz="2200" i="1" dirty="0" smtClean="0">
                <a:latin typeface="Georgia" pitchFamily="18" charset="0"/>
              </a:rPr>
              <a:t>(</a:t>
            </a:r>
            <a:r>
              <a:rPr lang="ru-RU" sz="2200" i="1" dirty="0" err="1" smtClean="0">
                <a:latin typeface="Georgia" pitchFamily="18" charset="0"/>
              </a:rPr>
              <a:t>відэафрагмент</a:t>
            </a:r>
            <a:r>
              <a:rPr lang="ru-RU" sz="2200" i="1" dirty="0" smtClean="0">
                <a:latin typeface="Georgia" pitchFamily="18" charset="0"/>
              </a:rPr>
              <a:t>).</a:t>
            </a:r>
          </a:p>
          <a:p>
            <a:endParaRPr lang="ru-RU" sz="800" i="1" dirty="0" smtClean="0"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en-US" sz="2200" i="1" dirty="0" err="1">
                <a:latin typeface="Georgia" pitchFamily="18" charset="0"/>
              </a:rPr>
              <a:t>Выкарыстоўваць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На</a:t>
            </a:r>
            <a:r>
              <a:rPr lang="be-BY" sz="2200" i="1" dirty="0">
                <a:latin typeface="Georgia" pitchFamily="18" charset="0"/>
              </a:rPr>
              <a:t>Ш</a:t>
            </a:r>
            <a:r>
              <a:rPr lang="en-US" sz="2200" i="1" dirty="0" err="1">
                <a:latin typeface="Georgia" pitchFamily="18" charset="0"/>
              </a:rPr>
              <a:t>то</a:t>
            </a:r>
            <a:r>
              <a:rPr lang="be-BY" sz="2200" i="1" dirty="0">
                <a:latin typeface="Georgia" pitchFamily="18" charset="0"/>
              </a:rPr>
              <a:t>Б</a:t>
            </a:r>
            <a:r>
              <a:rPr lang="en-US" sz="2200" i="1" dirty="0">
                <a:latin typeface="Georgia" pitchFamily="18" charset="0"/>
              </a:rPr>
              <a:t>у</a:t>
            </a:r>
            <a:r>
              <a:rPr lang="be-BY" sz="2200" i="1" dirty="0">
                <a:latin typeface="Georgia" pitchFamily="18" charset="0"/>
              </a:rPr>
              <a:t>ЗУ </a:t>
            </a:r>
            <a:r>
              <a:rPr lang="en-US" sz="2200" i="1" dirty="0">
                <a:latin typeface="Georgia" pitchFamily="18" charset="0"/>
              </a:rPr>
              <a:t>з </a:t>
            </a:r>
            <a:r>
              <a:rPr lang="en-US" sz="2200" i="1" dirty="0" err="1">
                <a:latin typeface="Georgia" pitchFamily="18" charset="0"/>
              </a:rPr>
              <a:t>крытэрыямі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поспеху</a:t>
            </a:r>
            <a:r>
              <a:rPr lang="en-US" sz="2200" i="1" dirty="0">
                <a:latin typeface="Georgia" pitchFamily="18" charset="0"/>
              </a:rPr>
              <a:t>, </a:t>
            </a:r>
            <a:r>
              <a:rPr lang="en-US" sz="2200" i="1" dirty="0" err="1">
                <a:latin typeface="Georgia" pitchFamily="18" charset="0"/>
              </a:rPr>
              <a:t>каб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удзельнік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дыстанцыйнага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курса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бачыў</a:t>
            </a:r>
            <a:r>
              <a:rPr lang="en-US" sz="2200" i="1" dirty="0">
                <a:latin typeface="Georgia" pitchFamily="18" charset="0"/>
              </a:rPr>
              <a:t>, </a:t>
            </a:r>
            <a:r>
              <a:rPr lang="en-US" sz="2200" i="1" dirty="0" err="1">
                <a:latin typeface="Georgia" pitchFamily="18" charset="0"/>
              </a:rPr>
              <a:t>што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павінна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быць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выканана</a:t>
            </a:r>
            <a:r>
              <a:rPr lang="en-US" sz="2200" i="1" dirty="0">
                <a:latin typeface="Georgia" pitchFamily="18" charset="0"/>
              </a:rPr>
              <a:t> </a:t>
            </a:r>
            <a:r>
              <a:rPr lang="en-US" sz="2200" i="1" dirty="0" err="1">
                <a:latin typeface="Georgia" pitchFamily="18" charset="0"/>
              </a:rPr>
              <a:t>ідэальна</a:t>
            </a:r>
            <a:r>
              <a:rPr lang="en-US" sz="2200" i="1" dirty="0">
                <a:latin typeface="Georgia" pitchFamily="18" charset="0"/>
              </a:rPr>
              <a:t> ў </a:t>
            </a:r>
            <a:r>
              <a:rPr lang="en-US" sz="2200" i="1" dirty="0" err="1">
                <a:latin typeface="Georgia" pitchFamily="18" charset="0"/>
              </a:rPr>
              <a:t>справаздачы</a:t>
            </a:r>
            <a:r>
              <a:rPr lang="ru-RU" sz="2200" i="1" dirty="0">
                <a:latin typeface="Georgia" pitchFamily="18" charset="0"/>
              </a:rPr>
              <a:t>.</a:t>
            </a: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827584" y="684076"/>
            <a:ext cx="7560840" cy="944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Новыя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ідэі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для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падвядзення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вынікаў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працы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па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асобных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модулях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4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9" y="4882938"/>
            <a:ext cx="7776865" cy="149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096" y="4681303"/>
            <a:ext cx="1339984" cy="133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3578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755576" y="0"/>
            <a:ext cx="7632848" cy="57148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800" dirty="0"/>
          </a:p>
        </p:txBody>
      </p:sp>
      <p:graphicFrame>
        <p:nvGraphicFramePr>
          <p:cNvPr id="3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3002255"/>
              </p:ext>
            </p:extLst>
          </p:nvPr>
        </p:nvGraphicFramePr>
        <p:xfrm>
          <a:off x="23905" y="0"/>
          <a:ext cx="9144000" cy="685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14"/>
                <a:gridCol w="3299318"/>
                <a:gridCol w="1844168"/>
              </a:tblGrid>
              <a:tr h="554041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Як на Вашу думку </a:t>
                      </a:r>
                      <a:r>
                        <a:rPr lang="ru-RU" sz="2400" b="1" i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ўплывае</a:t>
                      </a: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на </a:t>
                      </a:r>
                      <a:r>
                        <a:rPr lang="ru-RU" sz="2400" b="1" i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выкананне</a:t>
                      </a: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 </a:t>
                      </a:r>
                      <a:r>
                        <a:rPr lang="ru-RU" sz="2400" b="1" i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заданняў</a:t>
                      </a:r>
                      <a:r>
                        <a:rPr lang="ru-RU" sz="2400" b="1" i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itchFamily="18" charset="0"/>
                        </a:rPr>
                        <a:t>:</a:t>
                      </a:r>
                      <a:endParaRPr lang="ru-RU" sz="2400" b="1" i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574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дапамога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ментара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86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81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42754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чытаць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справаздачы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іншых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удзельнікаў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86781">
                <a:tc vMerge="1">
                  <a:txBody>
                    <a:bodyPr/>
                    <a:lstStyle/>
                    <a:p>
                      <a:pPr algn="ctr" fontAlgn="ctr"/>
                      <a:endParaRPr lang="ru-RU" sz="1600" b="1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26 %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4941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Значна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55560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чытаць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выказаць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свае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заўвагі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па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справаздачах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іншых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удзельнікаў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: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5021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44 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6427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Значна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8678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кантакту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з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іншымі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ўдзельнікамі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курса </a:t>
                      </a:r>
                      <a:r>
                        <a:rPr lang="en-US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online?</a:t>
                      </a: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r>
                        <a:rPr lang="be-BY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386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501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EEF1F8"/>
                    </a:solidFill>
                  </a:tcPr>
                </a:tc>
              </a:tr>
              <a:tr h="484105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магчымасць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звязацца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кіраўніком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і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кансультантам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4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курсаў</a:t>
                      </a:r>
                      <a:r>
                        <a:rPr lang="ru-RU" sz="2400" b="0" i="1" u="none" strike="noStrike" dirty="0">
                          <a:latin typeface="Georgia" pitchFamily="18" charset="0"/>
                          <a:cs typeface="Arial" pitchFamily="34" charset="0"/>
                        </a:rPr>
                        <a:t>.</a:t>
                      </a: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Часам так, часам не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38678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  <a:tr h="40449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З</a:t>
                      </a:r>
                      <a:r>
                        <a:rPr lang="ru-RU" sz="2000" b="0" i="1" u="none" strike="noStrike" dirty="0" err="1" smtClean="0">
                          <a:latin typeface="Georgia" pitchFamily="18" charset="0"/>
                          <a:cs typeface="Arial" pitchFamily="34" charset="0"/>
                        </a:rPr>
                        <a:t>начна</a:t>
                      </a:r>
                      <a:r>
                        <a:rPr lang="ru-RU" sz="2000" b="0" i="1" u="none" strike="noStrike" dirty="0" smtClean="0">
                          <a:latin typeface="Georgia" pitchFamily="18" charset="0"/>
                          <a:cs typeface="Arial" pitchFamily="34" charset="0"/>
                        </a:rPr>
                        <a:t> </a:t>
                      </a:r>
                      <a:r>
                        <a:rPr lang="ru-RU" sz="2000" b="0" i="1" u="none" strike="noStrike" dirty="0" err="1">
                          <a:latin typeface="Georgia" pitchFamily="18" charset="0"/>
                          <a:cs typeface="Arial" pitchFamily="34" charset="0"/>
                        </a:rPr>
                        <a:t>дапамагае</a:t>
                      </a:r>
                      <a:endParaRPr lang="ru-RU" sz="2000" b="0" i="1" u="none" strike="noStrike" dirty="0">
                        <a:latin typeface="Georgia" pitchFamily="18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2000" b="0" i="0" u="none" strike="noStrike" dirty="0" smtClean="0">
                          <a:latin typeface="Arial" pitchFamily="34" charset="0"/>
                          <a:cs typeface="Arial" pitchFamily="34" charset="0"/>
                        </a:rPr>
                        <a:t>6 %</a:t>
                      </a:r>
                      <a:endParaRPr lang="ru-RU" sz="2000" b="0" i="0" u="none" strike="noStrike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solidFill>
                      <a:srgbClr val="CCD5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483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5169729"/>
              </p:ext>
            </p:extLst>
          </p:nvPr>
        </p:nvGraphicFramePr>
        <p:xfrm>
          <a:off x="23451" y="116632"/>
          <a:ext cx="9143998" cy="65981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43639"/>
                <a:gridCol w="1200077"/>
                <a:gridCol w="1200077"/>
                <a:gridCol w="1066735"/>
                <a:gridCol w="1066735"/>
                <a:gridCol w="1066735"/>
              </a:tblGrid>
              <a:tr h="887443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Ацаніце</a:t>
                      </a:r>
                      <a:r>
                        <a:rPr lang="ru-RU" sz="18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, </a:t>
                      </a:r>
                      <a:r>
                        <a:rPr lang="ru-RU" sz="18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наколькі</a:t>
                      </a:r>
                      <a:r>
                        <a:rPr lang="ru-RU" sz="18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 Вы </a:t>
                      </a:r>
                      <a:r>
                        <a:rPr lang="ru-RU" sz="18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згодны</a:t>
                      </a:r>
                      <a:r>
                        <a:rPr lang="ru-RU" sz="18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 з </a:t>
                      </a:r>
                      <a:r>
                        <a:rPr lang="ru-RU" sz="18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наступнымі</a:t>
                      </a:r>
                      <a:r>
                        <a:rPr lang="ru-RU" sz="18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 </a:t>
                      </a:r>
                      <a:r>
                        <a:rPr lang="ru-RU" sz="1800" b="0" i="1" dirty="0" err="1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сцвярджэннямі</a:t>
                      </a:r>
                      <a:r>
                        <a:rPr lang="be-BY" sz="1800" b="0" i="1" dirty="0" smtClean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:</a:t>
                      </a:r>
                      <a:endParaRPr lang="ru-RU" sz="1800" b="0" i="0" u="none" strike="noStrike" dirty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цалкам</a:t>
                      </a:r>
                      <a:r>
                        <a:rPr lang="ru-RU" sz="16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6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згаджаюся</a:t>
                      </a:r>
                      <a:endParaRPr lang="ru-RU" sz="16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хутчэй</a:t>
                      </a:r>
                      <a:r>
                        <a:rPr lang="ru-RU" sz="16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/>
                      </a:r>
                      <a:b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</a:br>
                      <a: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так</a:t>
                      </a:r>
                      <a:r>
                        <a:rPr lang="ru-RU" sz="16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, </a:t>
                      </a:r>
                      <a:r>
                        <a:rPr lang="ru-RU" sz="16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чым</a:t>
                      </a:r>
                      <a:r>
                        <a:rPr lang="ru-RU" sz="16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  <a:endParaRPr lang="ru-RU" sz="16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16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так, </a:t>
                      </a:r>
                      <a:r>
                        <a:rPr lang="ru-RU" sz="160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160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  <a:endParaRPr lang="ru-RU" sz="16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хутчэй</a:t>
                      </a:r>
                      <a: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b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</a:br>
                      <a: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не, </a:t>
                      </a:r>
                      <a:r>
                        <a:rPr lang="ru-RU" sz="160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чым</a:t>
                      </a:r>
                      <a:r>
                        <a:rPr lang="ru-RU" sz="160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</a:t>
                      </a:r>
                      <a:endParaRPr lang="ru-RU" sz="1600" b="0" i="1" u="none" strike="noStrike" dirty="0" smtClean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катэгарычна</a:t>
                      </a:r>
                      <a:r>
                        <a:rPr lang="ru-RU" sz="1600" b="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 </a:t>
                      </a:r>
                      <a:r>
                        <a:rPr lang="ru-RU" sz="1600" b="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згаджаю</a:t>
                      </a:r>
                      <a:endParaRPr lang="ru-RU" sz="1600" b="0" i="1" u="none" strike="noStrike" dirty="0" smtClean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algn="ctr" fontAlgn="b"/>
                      <a:r>
                        <a:rPr lang="ru-RU" sz="1600" b="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ся</a:t>
                      </a:r>
                      <a:endParaRPr lang="ru-RU" sz="16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chemeClr val="accent1"/>
                    </a:solidFill>
                  </a:tcPr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Дзякуючы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ўдзелу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курсе 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я ведаю, як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стварыць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спрыяльную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атмасферу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для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навучання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58%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37%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5%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Мой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удзел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у курсе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паспрыяў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паляпшэнню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адносін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паміж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мной і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маімі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вучнямі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58%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37%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</a:tr>
              <a:tr h="81408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У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ходзе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курса мае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сталі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больш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матывавана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вучыцца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58%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30%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12%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Мой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удзел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у курсе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паспрыяў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эфектыўнасці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супрацоўніцтва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паміж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вучнямі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>
                          <a:effectLst/>
                        </a:rPr>
                        <a:t>53%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33%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12%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600" b="0" i="0" u="none" strike="noStrike" dirty="0" smtClean="0">
                          <a:effectLst/>
                          <a:latin typeface="Arial"/>
                        </a:rPr>
                        <a:t>2</a:t>
                      </a:r>
                      <a:r>
                        <a:rPr lang="ru-RU" sz="1600" u="none" strike="noStrike" dirty="0" smtClean="0">
                          <a:effectLst/>
                        </a:rPr>
                        <a:t>%</a:t>
                      </a:r>
                      <a:endParaRPr lang="ru-RU" sz="1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</a:tr>
              <a:tr h="650226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Я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супрацоўнічаю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з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бацькамі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працэсе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АА.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42%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30%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16%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600" b="0" i="0" u="none" strike="noStrike" dirty="0" smtClean="0">
                          <a:effectLst/>
                          <a:latin typeface="Arial"/>
                        </a:rPr>
                        <a:t>9</a:t>
                      </a:r>
                      <a:r>
                        <a:rPr lang="ru-RU" sz="1600" u="none" strike="noStrike" dirty="0" smtClean="0">
                          <a:effectLst/>
                        </a:rPr>
                        <a:t>%</a:t>
                      </a:r>
                      <a:endParaRPr lang="ru-RU" sz="1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16" marR="7216" marT="7216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1600" b="0" i="0" u="none" strike="noStrike" dirty="0" smtClean="0">
                          <a:effectLst/>
                          <a:latin typeface="Arial"/>
                        </a:rPr>
                        <a:t>2</a:t>
                      </a:r>
                      <a:r>
                        <a:rPr lang="ru-RU" sz="1600" u="none" strike="noStrike" dirty="0" smtClean="0">
                          <a:effectLst/>
                        </a:rPr>
                        <a:t>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/>
                </a:tc>
              </a:tr>
              <a:tr h="97112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У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працэсе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майго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навучання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некаторыя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мае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калегі-настаўнікі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зацікавіліся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методыкай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АА.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28%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30%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u="none" strike="noStrike" dirty="0" smtClean="0">
                          <a:effectLst/>
                        </a:rPr>
                        <a:t>35%</a:t>
                      </a:r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600" b="0" i="0" u="none" strike="noStrike" dirty="0" smtClean="0">
                          <a:effectLst/>
                          <a:latin typeface="Arial"/>
                        </a:rPr>
                        <a:t>7</a:t>
                      </a:r>
                      <a:r>
                        <a:rPr lang="ru-RU" sz="1600" u="none" strike="noStrike" dirty="0" smtClean="0">
                          <a:effectLst/>
                        </a:rPr>
                        <a:t>%</a:t>
                      </a:r>
                      <a:endParaRPr lang="ru-RU" sz="16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Arial"/>
                      </a:endParaRPr>
                    </a:p>
                  </a:txBody>
                  <a:tcPr marL="7216" marR="7216" marT="7216" marB="0" anchor="ctr">
                    <a:solidFill>
                      <a:srgbClr val="BEC9E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02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2157488"/>
              </p:ext>
            </p:extLst>
          </p:nvPr>
        </p:nvGraphicFramePr>
        <p:xfrm>
          <a:off x="61622" y="95032"/>
          <a:ext cx="8967220" cy="66463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6249"/>
                <a:gridCol w="1247722"/>
                <a:gridCol w="1185337"/>
                <a:gridCol w="1168956"/>
                <a:gridCol w="1168956"/>
              </a:tblGrid>
              <a:tr h="883107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600" b="1" i="1" dirty="0" smtClean="0">
                          <a:solidFill>
                            <a:schemeClr val="bg1"/>
                          </a:solidFill>
                          <a:latin typeface="Georgia" pitchFamily="18" charset="0"/>
                        </a:rPr>
                        <a:t>Узгадайце каментары, якія вы атрымалі ад свайго ментара. </a:t>
                      </a: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16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так, </a:t>
                      </a:r>
                      <a:r>
                        <a:rPr lang="ru-RU" sz="16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часткова</a:t>
                      </a:r>
                      <a:r>
                        <a:rPr lang="ru-RU" sz="16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хутчэй</a:t>
                      </a:r>
                      <a:r>
                        <a:rPr lang="ru-RU" sz="16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так, </a:t>
                      </a:r>
                      <a:r>
                        <a:rPr lang="ru-RU" sz="16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чым</a:t>
                      </a:r>
                      <a:r>
                        <a:rPr lang="ru-RU" sz="16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</a:t>
                      </a: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цалкам</a:t>
                      </a:r>
                      <a:r>
                        <a:rPr lang="ru-RU" sz="1600" b="0" i="1" u="none" strike="noStrike" dirty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600" b="0" i="1" u="none" strike="noStrike" dirty="0" err="1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згаджаюся</a:t>
                      </a:r>
                      <a:endParaRPr lang="ru-RU" sz="1600" b="0" i="1" u="none" strike="noStrike" dirty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хутчэй</a:t>
                      </a:r>
                      <a:r>
                        <a:rPr lang="ru-RU" sz="1600" b="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не, </a:t>
                      </a:r>
                      <a:r>
                        <a:rPr lang="ru-RU" sz="1600" b="0" i="1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чым</a:t>
                      </a:r>
                      <a:r>
                        <a:rPr lang="ru-RU" sz="1600" b="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be-BY" sz="1600" b="0" i="1" u="none" strike="noStrike" dirty="0" smtClean="0">
                          <a:solidFill>
                            <a:schemeClr val="bg1"/>
                          </a:solidFill>
                          <a:effectLst/>
                          <a:latin typeface="Georgia" pitchFamily="18" charset="0"/>
                        </a:rPr>
                        <a:t>так</a:t>
                      </a:r>
                      <a:endParaRPr lang="ru-RU" sz="1600" b="0" i="1" u="none" strike="noStrike" dirty="0" smtClean="0">
                        <a:solidFill>
                          <a:schemeClr val="bg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0070C0"/>
                    </a:solidFill>
                  </a:tcPr>
                </a:tc>
              </a:tr>
              <a:tr h="79313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даваўся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,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каб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дапамагчы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мне ў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выкананні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заданняў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1</a:t>
                      </a:r>
                      <a:r>
                        <a:rPr lang="en-US" sz="2000" u="none" strike="noStrike" dirty="0" smtClean="0">
                          <a:effectLst/>
                        </a:rPr>
                        <a:t>6</a:t>
                      </a:r>
                      <a:r>
                        <a:rPr lang="ru-RU" sz="2000" u="none" strike="noStrike" dirty="0" smtClean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84</a:t>
                      </a:r>
                      <a:r>
                        <a:rPr lang="ru-RU" sz="2000" u="none" strike="noStrike" dirty="0" smtClean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  <a:tr h="60249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паказваў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мае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моцныя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бакі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14</a:t>
                      </a:r>
                      <a:r>
                        <a:rPr lang="ru-RU" sz="2000" u="none" strike="noStrike" dirty="0" smtClean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86</a:t>
                      </a:r>
                      <a:r>
                        <a:rPr lang="ru-RU" sz="2000" u="none" strike="noStrike" dirty="0" smtClean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</a:tr>
              <a:tr h="91654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падштурхоўваў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мяне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развівацца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маёй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працы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з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навучэнцамі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u="none" strike="noStrike" dirty="0" smtClean="0">
                          <a:effectLst/>
                        </a:rPr>
                        <a:t>12</a:t>
                      </a:r>
                      <a:r>
                        <a:rPr lang="ru-RU" sz="2000" u="none" strike="noStrike" dirty="0" smtClean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8</a:t>
                      </a:r>
                      <a:r>
                        <a:rPr lang="en-US" sz="2000" u="none" strike="noStrike" dirty="0" smtClean="0">
                          <a:effectLst/>
                        </a:rPr>
                        <a:t>6</a:t>
                      </a:r>
                      <a:r>
                        <a:rPr lang="ru-RU" sz="2000" u="none" strike="noStrike" dirty="0" smtClean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2000" b="0" i="0" u="none" strike="noStrike" dirty="0" smtClean="0">
                          <a:effectLst/>
                          <a:latin typeface="Arial"/>
                        </a:rPr>
                        <a:t>2%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  <a:tr h="90013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паказваў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на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іншыя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магчымасці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пры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выкананні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заданняў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be-BY" sz="2000" b="0" i="0" u="none" strike="noStrike" dirty="0" smtClean="0">
                          <a:effectLst/>
                          <a:latin typeface="Arial"/>
                        </a:rPr>
                        <a:t>5%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16%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79%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</a:tr>
              <a:tr h="928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звяртаў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увагу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на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эфектыўнасць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працы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маіх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вучняў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, якая была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апісана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ў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справаздачы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9%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9%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81%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  <a:tr h="68544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прымусіў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мяне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задумацца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аб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маёй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працы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з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вучнямі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5%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28%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67%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>
                    <a:solidFill>
                      <a:srgbClr val="BEC9E4"/>
                    </a:solidFill>
                  </a:tcPr>
                </a:tc>
              </a:tr>
              <a:tr h="90013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i="1" u="none" strike="noStrike" dirty="0" err="1" smtClean="0">
                          <a:effectLst/>
                          <a:latin typeface="Georgia" pitchFamily="18" charset="0"/>
                        </a:rPr>
                        <a:t>Каментар</a:t>
                      </a:r>
                      <a:r>
                        <a:rPr lang="ru-RU" sz="1800" i="1" u="none" strike="noStrike" dirty="0" smtClean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ментара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быў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добрай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магчымасцю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для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дыялогу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ментар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 - </a:t>
                      </a:r>
                      <a:r>
                        <a:rPr lang="ru-RU" sz="1800" i="1" u="none" strike="noStrike" dirty="0" err="1">
                          <a:effectLst/>
                          <a:latin typeface="Georgia" pitchFamily="18" charset="0"/>
                        </a:rPr>
                        <a:t>студэнт</a:t>
                      </a:r>
                      <a:r>
                        <a:rPr lang="ru-RU" sz="1800" i="1" u="none" strike="noStrike" dirty="0">
                          <a:effectLst/>
                          <a:latin typeface="Georgia" pitchFamily="18" charset="0"/>
                        </a:rPr>
                        <a:t>.</a:t>
                      </a:r>
                      <a:endParaRPr lang="ru-RU" sz="1800" b="0" i="1" u="none" strike="noStrike" dirty="0">
                        <a:effectLst/>
                        <a:latin typeface="Georgia" pitchFamily="18" charset="0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16</a:t>
                      </a:r>
                      <a:r>
                        <a:rPr lang="ru-RU" sz="2000" u="none" strike="noStrike" dirty="0">
                          <a:effectLst/>
                        </a:rPr>
                        <a:t>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u="none" strike="noStrike" dirty="0" smtClean="0">
                          <a:effectLst/>
                        </a:rPr>
                        <a:t>84%</a:t>
                      </a:r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000" b="0" i="0" u="none" strike="noStrike" dirty="0">
                        <a:effectLst/>
                        <a:latin typeface="Arial"/>
                      </a:endParaRPr>
                    </a:p>
                  </a:txBody>
                  <a:tcPr marL="7365" marR="7365" marT="736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65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43211" y="149451"/>
            <a:ext cx="8867159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513" y="204339"/>
            <a:ext cx="1368152" cy="868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889680">
            <a:off x="7108659" y="1218322"/>
            <a:ext cx="1772565" cy="668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8489480">
            <a:off x="-8374334" y="2441592"/>
            <a:ext cx="158852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19575790">
            <a:off x="514057" y="2518487"/>
            <a:ext cx="2265079" cy="854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-7536686" y="4171390"/>
            <a:ext cx="1588529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580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31640" y="593566"/>
            <a:ext cx="6552728" cy="565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98916"/>
            <a:ext cx="108011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486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9" y="5229200"/>
            <a:ext cx="7776865" cy="11450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3261" y="548680"/>
            <a:ext cx="7737171" cy="46805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202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Вы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маглі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ўнесці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змены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ў курс,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закранулі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3608" y="836713"/>
            <a:ext cx="8064896" cy="3760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4597385"/>
            <a:ext cx="917746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>
                <a:latin typeface="Georgia" pitchFamily="18" charset="0"/>
              </a:rPr>
              <a:t>Падтрымаць вучэбна-метадычны матэрыял </a:t>
            </a:r>
            <a:r>
              <a:rPr lang="be-BY" sz="2300" i="1" dirty="0" smtClean="0">
                <a:latin typeface="Georgia" pitchFamily="18" charset="0"/>
              </a:rPr>
              <a:t>відэаўрокамі.</a:t>
            </a:r>
            <a:endParaRPr lang="ru-RU" sz="23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 smtClean="0">
                <a:latin typeface="Georgia" pitchFamily="18" charset="0"/>
              </a:rPr>
              <a:t>Тэрмін </a:t>
            </a:r>
            <a:r>
              <a:rPr lang="be-BY" sz="2300" i="1" dirty="0">
                <a:latin typeface="Georgia" pitchFamily="18" charset="0"/>
              </a:rPr>
              <a:t>навучання павялічыць</a:t>
            </a:r>
            <a:r>
              <a:rPr lang="be-BY" sz="2300" i="1" dirty="0" smtClean="0">
                <a:latin typeface="Georgia" pitchFamily="18" charset="0"/>
              </a:rPr>
              <a:t>, </a:t>
            </a:r>
            <a:r>
              <a:rPr lang="be-BY" sz="2300" i="1" dirty="0">
                <a:latin typeface="Georgia" pitchFamily="18" charset="0"/>
              </a:rPr>
              <a:t>больш працяглы час на выкананне аднаго </a:t>
            </a:r>
            <a:r>
              <a:rPr lang="be-BY" sz="2300" i="1" dirty="0" smtClean="0">
                <a:latin typeface="Georgia" pitchFamily="18" charset="0"/>
              </a:rPr>
              <a:t>модуля.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>
                <a:latin typeface="Georgia" pitchFamily="18" charset="0"/>
              </a:rPr>
              <a:t>Правядзенне майстар-класаў ментараў.</a:t>
            </a:r>
            <a:endParaRPr lang="ru-RU" sz="2300" i="1" dirty="0"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300" i="1" dirty="0">
                <a:latin typeface="Georgia" pitchFamily="18" charset="0"/>
              </a:rPr>
              <a:t>Пры складанні графіка курсаў улічваць дадатковыя канікулы ў пачатковых класах</a:t>
            </a:r>
            <a:r>
              <a:rPr lang="be-BY" sz="2300" i="1" dirty="0" smtClean="0">
                <a:latin typeface="Georgia" pitchFamily="18" charset="0"/>
              </a:rPr>
              <a:t>.</a:t>
            </a:r>
            <a:endParaRPr lang="ru-RU" sz="2300" i="1" dirty="0">
              <a:latin typeface="Georgia" pitchFamily="18" charset="0"/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3" y="0"/>
            <a:ext cx="1339984" cy="133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74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Калі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Вы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маглі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ўнесці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змены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ў курс, </a:t>
            </a: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/>
            </a:r>
            <a:b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b="1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то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яны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б </a:t>
            </a:r>
            <a:r>
              <a:rPr lang="ru-RU" sz="2400" b="1" i="1" dirty="0" err="1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закранулі</a:t>
            </a:r>
            <a:r>
              <a:rPr lang="ru-RU" sz="2400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: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43608" y="836713"/>
            <a:ext cx="8064896" cy="3456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0981" y="4243442"/>
            <a:ext cx="9177469" cy="25699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ru-RU" sz="2300" i="1" dirty="0" err="1">
                <a:latin typeface="Georgia" pitchFamily="18" charset="0"/>
              </a:rPr>
              <a:t>Р</a:t>
            </a:r>
            <a:r>
              <a:rPr lang="ru-RU" sz="2300" i="1" dirty="0" err="1" smtClean="0">
                <a:latin typeface="Georgia" pitchFamily="18" charset="0"/>
              </a:rPr>
              <a:t>аспрацаваць</a:t>
            </a:r>
            <a:r>
              <a:rPr lang="ru-RU" sz="2300" i="1" dirty="0" smtClean="0">
                <a:latin typeface="Georgia" pitchFamily="18" charset="0"/>
              </a:rPr>
              <a:t> </a:t>
            </a:r>
            <a:r>
              <a:rPr lang="ru-RU" sz="2300" i="1" dirty="0">
                <a:latin typeface="Georgia" pitchFamily="18" charset="0"/>
              </a:rPr>
              <a:t>формы </a:t>
            </a:r>
            <a:r>
              <a:rPr lang="ru-RU" sz="2300" i="1" dirty="0" err="1">
                <a:latin typeface="Georgia" pitchFamily="18" charset="0"/>
              </a:rPr>
              <a:t>справаздачы</a:t>
            </a:r>
            <a:r>
              <a:rPr lang="ru-RU" sz="2300" i="1" dirty="0">
                <a:latin typeface="Georgia" pitchFamily="18" charset="0"/>
              </a:rPr>
              <a:t> на </a:t>
            </a:r>
            <a:r>
              <a:rPr lang="ru-RU" sz="2300" i="1" dirty="0" err="1">
                <a:latin typeface="Georgia" pitchFamily="18" charset="0"/>
              </a:rPr>
              <a:t>аснове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гугл-формаў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або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гугл-табліц</a:t>
            </a:r>
            <a:r>
              <a:rPr lang="ru-RU" sz="2300" i="1" dirty="0">
                <a:latin typeface="Georgia" pitchFamily="18" charset="0"/>
              </a:rPr>
              <a:t>, </a:t>
            </a:r>
            <a:r>
              <a:rPr lang="ru-RU" sz="2300" i="1" dirty="0" err="1">
                <a:latin typeface="Georgia" pitchFamily="18" charset="0"/>
              </a:rPr>
              <a:t>каб</a:t>
            </a:r>
            <a:r>
              <a:rPr lang="ru-RU" sz="2300" i="1" dirty="0">
                <a:latin typeface="Georgia" pitchFamily="18" charset="0"/>
              </a:rPr>
              <a:t> у </a:t>
            </a:r>
            <a:r>
              <a:rPr lang="ru-RU" sz="2300" i="1" dirty="0" err="1">
                <a:latin typeface="Georgia" pitchFamily="18" charset="0"/>
              </a:rPr>
              <a:t>адным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дакуменце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можна</a:t>
            </a:r>
            <a:r>
              <a:rPr lang="ru-RU" sz="2300" i="1" dirty="0">
                <a:latin typeface="Georgia" pitchFamily="18" charset="0"/>
              </a:rPr>
              <a:t> было </a:t>
            </a:r>
            <a:r>
              <a:rPr lang="ru-RU" sz="2300" i="1" dirty="0" err="1">
                <a:latin typeface="Georgia" pitchFamily="18" charset="0"/>
              </a:rPr>
              <a:t>бачыць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адказы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ўдзельнікаў</a:t>
            </a:r>
            <a:r>
              <a:rPr lang="ru-RU" sz="2300" i="1" dirty="0">
                <a:latin typeface="Georgia" pitchFamily="18" charset="0"/>
              </a:rPr>
              <a:t>, </a:t>
            </a:r>
            <a:r>
              <a:rPr lang="ru-RU" sz="2300" i="1" dirty="0" err="1">
                <a:latin typeface="Georgia" pitchFamily="18" charset="0"/>
              </a:rPr>
              <a:t>кожны</a:t>
            </a:r>
            <a:r>
              <a:rPr lang="ru-RU" sz="2300" i="1" dirty="0">
                <a:latin typeface="Georgia" pitchFamily="18" charset="0"/>
              </a:rPr>
              <a:t> раз з </a:t>
            </a:r>
            <a:r>
              <a:rPr lang="ru-RU" sz="2300" i="1" dirty="0" err="1">
                <a:latin typeface="Georgia" pitchFamily="18" charset="0"/>
              </a:rPr>
              <a:t>асобнай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галінкі</a:t>
            </a:r>
            <a:r>
              <a:rPr lang="ru-RU" sz="2300" i="1" dirty="0">
                <a:latin typeface="Georgia" pitchFamily="18" charset="0"/>
              </a:rPr>
              <a:t> форуму </a:t>
            </a:r>
            <a:r>
              <a:rPr lang="ru-RU" sz="2300" i="1" dirty="0" err="1">
                <a:latin typeface="Georgia" pitchFamily="18" charset="0"/>
              </a:rPr>
              <a:t>спампоўваць</a:t>
            </a:r>
            <a:r>
              <a:rPr lang="ru-RU" sz="2300" i="1" dirty="0">
                <a:latin typeface="Georgia" pitchFamily="18" charset="0"/>
              </a:rPr>
              <a:t> і </a:t>
            </a:r>
            <a:r>
              <a:rPr lang="ru-RU" sz="2300" i="1" dirty="0" err="1" smtClean="0">
                <a:latin typeface="Georgia" pitchFamily="18" charset="0"/>
              </a:rPr>
              <a:t>праглядаць</a:t>
            </a:r>
            <a:r>
              <a:rPr lang="ru-RU" sz="2300" i="1" dirty="0" smtClean="0">
                <a:latin typeface="Georgia" pitchFamily="18" charset="0"/>
              </a:rPr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ru-RU" sz="2300" i="1" dirty="0" err="1">
                <a:latin typeface="Georgia" pitchFamily="18" charset="0"/>
              </a:rPr>
              <a:t>стварыць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асобную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галінку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або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ўкладку</a:t>
            </a:r>
            <a:r>
              <a:rPr lang="ru-RU" sz="2300" i="1" dirty="0">
                <a:latin typeface="Georgia" pitchFamily="18" charset="0"/>
              </a:rPr>
              <a:t>, </a:t>
            </a:r>
            <a:r>
              <a:rPr lang="ru-RU" sz="2300" i="1" dirty="0" err="1">
                <a:latin typeface="Georgia" pitchFamily="18" charset="0"/>
              </a:rPr>
              <a:t>куды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можна</a:t>
            </a:r>
            <a:r>
              <a:rPr lang="ru-RU" sz="2300" i="1" dirty="0">
                <a:latin typeface="Georgia" pitchFamily="18" charset="0"/>
              </a:rPr>
              <a:t> было б </a:t>
            </a:r>
            <a:r>
              <a:rPr lang="ru-RU" sz="2300" i="1" dirty="0" err="1">
                <a:latin typeface="Georgia" pitchFamily="18" charset="0"/>
              </a:rPr>
              <a:t>змяшчаць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цікавыя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ідэі</a:t>
            </a:r>
            <a:r>
              <a:rPr lang="ru-RU" sz="2300" i="1" dirty="0">
                <a:latin typeface="Georgia" pitchFamily="18" charset="0"/>
              </a:rPr>
              <a:t>, </a:t>
            </a:r>
            <a:r>
              <a:rPr lang="ru-RU" sz="2300" i="1" dirty="0" err="1">
                <a:latin typeface="Georgia" pitchFamily="18" charset="0"/>
              </a:rPr>
              <a:t>распрацоўкі</a:t>
            </a:r>
            <a:r>
              <a:rPr lang="ru-RU" sz="2300" i="1" dirty="0">
                <a:latin typeface="Georgia" pitchFamily="18" charset="0"/>
              </a:rPr>
              <a:t>. </a:t>
            </a:r>
            <a:r>
              <a:rPr lang="ru-RU" sz="2300" i="1" dirty="0" err="1">
                <a:latin typeface="Georgia" pitchFamily="18" charset="0"/>
              </a:rPr>
              <a:t>Г.зн</a:t>
            </a:r>
            <a:r>
              <a:rPr lang="ru-RU" sz="2300" i="1" dirty="0">
                <a:latin typeface="Georgia" pitchFamily="18" charset="0"/>
              </a:rPr>
              <a:t>. </a:t>
            </a:r>
            <a:r>
              <a:rPr lang="ru-RU" sz="2300" i="1" dirty="0" err="1">
                <a:latin typeface="Georgia" pitchFamily="18" charset="0"/>
              </a:rPr>
              <a:t>стварыць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спецыяльную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скарбонку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метадаў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ці</a:t>
            </a:r>
            <a:r>
              <a:rPr lang="ru-RU" sz="2300" i="1" dirty="0">
                <a:latin typeface="Georgia" pitchFamily="18" charset="0"/>
              </a:rPr>
              <a:t> </a:t>
            </a:r>
            <a:r>
              <a:rPr lang="ru-RU" sz="2300" i="1" dirty="0" err="1">
                <a:latin typeface="Georgia" pitchFamily="18" charset="0"/>
              </a:rPr>
              <a:t>прыёмаў</a:t>
            </a:r>
            <a:r>
              <a:rPr lang="ru-RU" sz="2300" i="1" dirty="0">
                <a:latin typeface="Georgia" pitchFamily="18" charset="0"/>
              </a:rPr>
              <a:t> АА</a:t>
            </a:r>
            <a:r>
              <a:rPr lang="ru-RU" sz="2300" i="1" dirty="0" smtClean="0">
                <a:latin typeface="Georgia" pitchFamily="18" charset="0"/>
              </a:rPr>
              <a:t>.</a:t>
            </a:r>
            <a:endParaRPr lang="ru-RU" sz="2300" i="1" dirty="0">
              <a:latin typeface="Georgia" pitchFamily="18" charset="0"/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3" y="0"/>
            <a:ext cx="1339984" cy="1339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47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734" y="798804"/>
            <a:ext cx="7639383" cy="4646420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9" y="4882938"/>
            <a:ext cx="7776865" cy="149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674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50" y="4941168"/>
            <a:ext cx="7704856" cy="13367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одержимое 2"/>
          <p:cNvSpPr txBox="1">
            <a:spLocks/>
          </p:cNvSpPr>
          <p:nvPr/>
        </p:nvSpPr>
        <p:spPr>
          <a:xfrm>
            <a:off x="725555" y="1628801"/>
            <a:ext cx="7530819" cy="36004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4592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116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37744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432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0896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85000"/>
              <a:buFont typeface="Brush Script MT" pitchFamily="66" charset="0"/>
              <a:buChar char="O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бмен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вопытам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падчас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пасяджэнняў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МА,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педагагічных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саветах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be-BY" sz="2800" i="1" dirty="0" smtClean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Сустрэчы з калегамі, узаемнае наведванне ўрокаў.</a:t>
            </a:r>
          </a:p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Абмен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дыдактычны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мі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матэрыял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амі.</a:t>
            </a:r>
          </a:p>
          <a:p>
            <a:pPr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равя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дзення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майстар-клас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аў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па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АА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для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настаўнікаў</a:t>
            </a:r>
            <a:r>
              <a:rPr lang="en-US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800" i="1" dirty="0" err="1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сва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ёй школы/гімназіі/ раёна.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25554" y="476672"/>
            <a:ext cx="7708751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Калі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супрацоўніцтва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пашырылася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</a:t>
            </a:r>
            <a: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то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апішыце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</a:t>
            </a:r>
            <a: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якім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чынам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гэта</a:t>
            </a:r>
            <a:r>
              <a:rPr lang="en-US" sz="29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en-US" sz="29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адбылося</a:t>
            </a:r>
            <a:r>
              <a:rPr lang="ru-RU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</a:t>
            </a:r>
            <a:r>
              <a:rPr lang="en-US" sz="29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be-BY" sz="29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84894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9" y="5157192"/>
            <a:ext cx="7776865" cy="12170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050300" y="620687"/>
            <a:ext cx="7056785" cy="464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67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2140860"/>
            <a:ext cx="9144000" cy="1000108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5960" y="1556792"/>
            <a:ext cx="771447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</a:t>
            </a:r>
            <a:r>
              <a:rPr lang="en-US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нфармацыйна-метадычную</a:t>
            </a:r>
            <a:r>
              <a:rPr lang="en-US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падтрымку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анкрэтны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метадычны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распрацоўкі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тых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ці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іншых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часта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занятка</a:t>
            </a:r>
            <a:r>
              <a:rPr lang="be-BY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ў.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Арганізацыя семінараў, майстар-класаў, </a:t>
            </a:r>
            <a:r>
              <a:rPr lang="be-BY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дыстанцыйных 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курсаў 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выкарыстанні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АА.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Мець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магчымасць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набыць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"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светлафоры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" за 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наяўныя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грошы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ў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Мінсу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(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або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іншых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гарадах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), а не 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толькі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па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безнаяўнаму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разліку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ў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Магілёве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Магчымасць праводзіць  майстар-класы,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запраш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на свае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заняткі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наведваць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урокі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калег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па 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АА.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Працяг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навучання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на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падобных</a:t>
            </a:r>
            <a:r>
              <a:rPr lang="ru-RU" sz="2200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курсах. </a:t>
            </a:r>
            <a:endParaRPr lang="ru-RU" sz="2200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lvl="0" indent="-285750">
              <a:buFont typeface="Wingdings" pitchFamily="2" charset="2"/>
              <a:buChar char="Ø"/>
            </a:pP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Далейшае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супрацоўніцтва</a:t>
            </a:r>
            <a:r>
              <a:rPr lang="be-BY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абмен вопытам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магчымасць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кансультацый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з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ментарам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</a:t>
            </a:r>
            <a:r>
              <a:rPr lang="ru-RU" sz="2200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іншымі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2200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ўдзельнікамі</a:t>
            </a:r>
            <a:r>
              <a:rPr lang="ru-RU" sz="2200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1580" y="404664"/>
            <a:ext cx="7560840" cy="13681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be-BY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Якую </a:t>
            </a:r>
            <a:r>
              <a:rPr lang="be-BY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 дапамогу ці падтрымку Вы хацелі б надалей атрымаць з боку арганізацый ці людзей, якія праводзілі гэты </a:t>
            </a:r>
            <a:r>
              <a:rPr lang="be-BY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курс?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4611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107154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556792"/>
            <a:ext cx="75248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Медыяадукацыя.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Ключавыя пытанні, крытэрыі ацэнкі і мэты.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Арганізацыя працы з бацькамі ў межах стратэгіі АА.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Менеджмент у адукацыі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Перакулены ўрок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Актыўныя метады навучання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Арганізацыя адукацыйнага працэсу па стандартах АТ "з нуля" у установе адукацыі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.</a:t>
            </a:r>
            <a:endParaRPr lang="be-BY" sz="2800" i="1" dirty="0">
              <a:solidFill>
                <a:schemeClr val="accent3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1580" y="548680"/>
            <a:ext cx="756084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 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курсе на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якую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тэму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Вы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хацелі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б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прыняць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удзел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будучыні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078" y="5301208"/>
            <a:ext cx="1045354" cy="104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377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1071546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be-BY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844824"/>
            <a:ext cx="752483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Методыкі </a:t>
            </a: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прымянення АА Ў 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замежны</a:t>
            </a: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х</a:t>
            </a:r>
            <a:r>
              <a:rPr lang="be-BY" sz="2800" i="1" dirty="0" smtClean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краінах.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Арганізацыя праектнай дзейнасці;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Арганізацыя модульнага І дыстанцыйнага навучання;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Экалагічная граматнасць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be-BY" sz="2800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rPr>
              <a:t>Праца са здольнымі і высокаматываваных навучэнцамі</a:t>
            </a: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791580" y="548680"/>
            <a:ext cx="7560840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 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курсе на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якую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тэму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Вы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хацелі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б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прыняць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sz="3200" b="1" i="1" dirty="0" err="1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удзел</a:t>
            </a:r>
            <a:r>
              <a:rPr lang="ru-RU" sz="3200" b="1" i="1" dirty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у </a:t>
            </a:r>
            <a:r>
              <a:rPr lang="ru-RU" sz="3200" b="1" i="1" dirty="0" err="1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будучыні</a:t>
            </a:r>
            <a:r>
              <a:rPr lang="ru-RU" sz="3200" b="1" i="1" dirty="0" smtClean="0">
                <a:ln w="12700">
                  <a:solidFill>
                    <a:schemeClr val="accent3">
                      <a:lumMod val="7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be-BY" sz="3200" b="1" i="1" dirty="0">
              <a:ln w="12700">
                <a:solidFill>
                  <a:schemeClr val="accent3">
                    <a:lumMod val="7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" name="Picture 2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078" y="5229200"/>
            <a:ext cx="1045354" cy="104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721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20261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45" y="0"/>
            <a:ext cx="1045354" cy="1045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127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4" descr="4 копия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55" y="3354536"/>
            <a:ext cx="4832350" cy="304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 descr="4 запрашаю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80" y="3384698"/>
            <a:ext cx="1800225" cy="135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4 люблю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068" y="3156098"/>
            <a:ext cx="194786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 descr="4 дапамагчы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430" y="4291161"/>
            <a:ext cx="1963738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6726" y="1464667"/>
            <a:ext cx="3687762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888" y="548680"/>
            <a:ext cx="24923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04391"/>
            <a:ext cx="3195637" cy="116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471" y="764704"/>
            <a:ext cx="1751013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1282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12000">
        <p:diamond/>
      </p:transition>
    </mc:Choice>
    <mc:Fallback xmlns="">
      <p:transition spd="slow" advClick="0" advTm="12000">
        <p:diamond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561454"/>
            <a:ext cx="8640960" cy="923330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Font typeface="Arial" charset="0"/>
              <a:buNone/>
              <a:defRPr/>
            </a:pPr>
            <a:r>
              <a:rPr lang="be-BY" sz="5400" b="1" i="1" spc="50" dirty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</a:rPr>
              <a:t>Дзякуй за ўвагу!</a:t>
            </a:r>
            <a:endParaRPr lang="pl-PL" sz="5400" b="1" i="1" spc="50" dirty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270830" y="1829016"/>
            <a:ext cx="2100750" cy="29331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259" y="4882938"/>
            <a:ext cx="7776865" cy="14912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606800" y="5354638"/>
            <a:ext cx="2741613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http://aacenka.by/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39" y="1663071"/>
            <a:ext cx="922561" cy="148826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302" y="4178793"/>
            <a:ext cx="660880" cy="6781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3295578"/>
            <a:ext cx="1306700" cy="6915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9000"/>
                    </a14:imgEffect>
                    <a14:imgEffect>
                      <a14:brightnessContrast bright="15000" contrast="-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64" t="10715" r="11557" b="8333"/>
          <a:stretch/>
        </p:blipFill>
        <p:spPr>
          <a:xfrm>
            <a:off x="2471636" y="2030155"/>
            <a:ext cx="3876777" cy="253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87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000">
        <p:diamond/>
      </p:transition>
    </mc:Choice>
    <mc:Fallback xmlns="">
      <p:transition spd="slow" advTm="12000">
        <p:diamond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нопка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Кнопка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нопк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1745</TotalTime>
  <Words>1005</Words>
  <Application>Microsoft Office PowerPoint</Application>
  <PresentationFormat>Экран (4:3)</PresentationFormat>
  <Paragraphs>204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8" baseType="lpstr">
      <vt:lpstr>Arial</vt:lpstr>
      <vt:lpstr>Brush Script MT</vt:lpstr>
      <vt:lpstr>Calibri</vt:lpstr>
      <vt:lpstr>Constantia</vt:lpstr>
      <vt:lpstr>Franklin Gothic Book</vt:lpstr>
      <vt:lpstr>Georgia</vt:lpstr>
      <vt:lpstr>Rage Italic</vt:lpstr>
      <vt:lpstr>Times New Roman</vt:lpstr>
      <vt:lpstr>Wingdings</vt:lpstr>
      <vt:lpstr>Кнопка</vt:lpstr>
      <vt:lpstr>Презентация PowerPoint</vt:lpstr>
      <vt:lpstr>Презентация PowerPoint</vt:lpstr>
      <vt:lpstr>Презентация PowerPoint</vt:lpstr>
      <vt:lpstr>Дыдактычныя матэрыялы  да кожнага модуля курса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Natali</dc:creator>
  <cp:lastModifiedBy>Sony</cp:lastModifiedBy>
  <cp:revision>86</cp:revision>
  <cp:lastPrinted>2016-04-14T10:52:25Z</cp:lastPrinted>
  <dcterms:created xsi:type="dcterms:W3CDTF">2015-04-11T10:18:51Z</dcterms:created>
  <dcterms:modified xsi:type="dcterms:W3CDTF">2016-07-27T13:53:13Z</dcterms:modified>
</cp:coreProperties>
</file>