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89" r:id="rId2"/>
    <p:sldId id="273" r:id="rId3"/>
    <p:sldId id="274" r:id="rId4"/>
    <p:sldId id="275" r:id="rId5"/>
    <p:sldId id="288" r:id="rId6"/>
    <p:sldId id="283" r:id="rId7"/>
    <p:sldId id="302" r:id="rId8"/>
    <p:sldId id="301" r:id="rId9"/>
    <p:sldId id="277" r:id="rId10"/>
    <p:sldId id="287" r:id="rId11"/>
    <p:sldId id="278" r:id="rId12"/>
    <p:sldId id="282" r:id="rId13"/>
    <p:sldId id="281" r:id="rId14"/>
    <p:sldId id="280" r:id="rId15"/>
    <p:sldId id="291" r:id="rId16"/>
    <p:sldId id="290" r:id="rId17"/>
    <p:sldId id="292" r:id="rId18"/>
    <p:sldId id="294" r:id="rId19"/>
    <p:sldId id="295" r:id="rId20"/>
    <p:sldId id="296" r:id="rId21"/>
    <p:sldId id="297" r:id="rId22"/>
    <p:sldId id="298" r:id="rId23"/>
    <p:sldId id="284" r:id="rId24"/>
    <p:sldId id="300" r:id="rId25"/>
    <p:sldId id="299" r:id="rId2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D2A"/>
    <a:srgbClr val="FFCE6D"/>
    <a:srgbClr val="FF3300"/>
    <a:srgbClr val="85B4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0" autoAdjust="0"/>
  </p:normalViewPr>
  <p:slideViewPr>
    <p:cSldViewPr>
      <p:cViewPr>
        <p:scale>
          <a:sx n="64" d="100"/>
          <a:sy n="64" d="100"/>
        </p:scale>
        <p:origin x="-155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2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2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1.wmf"/><Relationship Id="rId7" Type="http://schemas.openxmlformats.org/officeDocument/2006/relationships/image" Target="../media/image2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1.wmf"/><Relationship Id="rId7" Type="http://schemas.openxmlformats.org/officeDocument/2006/relationships/image" Target="../media/image2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A5BB1-F4F6-48B5-AA5B-E9299FDA1378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A8732-2FF3-4FAF-94F8-3901B8B2B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7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FAF200E-348C-400E-B5A1-5F783519EE4E}" type="datetimeFigureOut">
              <a:rPr lang="ru-RU" smtClean="0"/>
              <a:t>30.03.2016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3119B63-51E7-4BE8-A8CC-46D2373D0024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7.jpeg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7.jpeg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7.jpeg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13.wmf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13.wmf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45.bin"/><Relationship Id="rId18" Type="http://schemas.openxmlformats.org/officeDocument/2006/relationships/image" Target="../media/image22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47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46.bin"/><Relationship Id="rId10" Type="http://schemas.openxmlformats.org/officeDocument/2006/relationships/image" Target="../media/image12.wmf"/><Relationship Id="rId19" Type="http://schemas.openxmlformats.org/officeDocument/2006/relationships/image" Target="../media/image7.jpeg"/><Relationship Id="rId4" Type="http://schemas.openxmlformats.org/officeDocument/2006/relationships/image" Target="../media/image9.w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53.bin"/><Relationship Id="rId18" Type="http://schemas.openxmlformats.org/officeDocument/2006/relationships/image" Target="../media/image22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55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12.wmf"/><Relationship Id="rId19" Type="http://schemas.openxmlformats.org/officeDocument/2006/relationships/image" Target="../media/image7.jpeg"/><Relationship Id="rId4" Type="http://schemas.openxmlformats.org/officeDocument/2006/relationships/image" Target="../media/image9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cs3.livemaster.ru/zhurnalfoto/7/b/c/120428222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1832391" cy="2755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365sovetov.com/wp-content/uploads/2014/06/nastojka-iz-shishe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77" y="851888"/>
            <a:ext cx="3349239" cy="209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olzaivred.net/wp-content/uploads/2011/11/podsolnu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86103"/>
            <a:ext cx="3240360" cy="2424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D:\Активная оценка\модуль 7\числовая последовательность\картин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4509"/>
            <a:ext cx="4064000" cy="2711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9881811">
            <a:off x="1977987" y="2251933"/>
            <a:ext cx="4779383" cy="10660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Inflate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МАТЕМАТИКА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45308" y="2828371"/>
            <a:ext cx="22525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???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852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data:image/jpeg;base64,/9j/4AAQSkZJRgABAQAAAQABAAD/2wCEAAkGBxMSEhUUExQWFhQXGB0YGRgYGBgdHBgaGBgYHRwZHBcfHSggHBwlHRocIjEhJikrLi4uHCAzODMsNygtLisBCgoKDg0OGxAQGywkICQsLCwsLCwsLCwsLCwsLCwsLCwsLCwsLCwsLCwsLCwsLCwsLCwsLCwsLCwsLCwsLCwsLP/AABEIALEBHAMBIgACEQEDEQH/xAAbAAACAwEBAQAAAAAAAAAAAAAEBQIDBgABB//EAD4QAAECBAQDBgQDCAEEAwAAAAECEQADITEEEkFRBWFxIoGRobHwEzLB0ULh8QYUIzNSYnKygkNzkqIVFjT/xAAYAQADAQEAAAAAAAAAAAAAAAAAAQIDBP/EACIRAAICAgMAAgMBAAAAAAAAAAABAhEhMQMSQTJhIlGBcf/aAAwDAQACEQMRAD8A+wBT1ObkC48vvHi5sQJc38B78YpmnJVdth+I7dN42SM7LpZet9hv+USOJ1DO9dqU8IWCeFusHtDT7R6ZuYgpLUtSvN9YrqKww49qWOj69+kSM4MSWex77Pp+sJsWjMW105x0qaSADpcGH0QuwbOxiSDyoXq7XANv0MK8XhSolWtS4rclsvcWtWPVKyntMA9Xt162iX7wgkdoObEF2HI+EWlWhXYHw5SmWDmAuK+n2iviEhzTLUB3IcjSlXZ3eCpWJSFOkHmGNDrDDFSEqQ6Q5Zm+w3ht0xIzf70QCFgdnVrgbwx4erKWuhZo+9KeB8oD4pgAkUJY1c1rsfCCeHLPwhLNwRXqoAQ3lAi7Fyf4AeuUhR5mtO8keMFqX/DD1NO5ySfKKVD+Es3dQpzZvpFU+YwAFmJ7rDxAERsqygTcoC2rZCdSVFwOgBc7PDDDSFuAzP2iXb375Quwsr4kz4ihRAdKaAche5LnxjV4VAMut1DtH37tCm6CKsSowqZiyoqJCeV+Q9/nZ8IIOYhibD6k6e+sG8Pw4QCHdTv0H3iGPwucirMC55H9PKJsdEMNIzm43YH6QNNQtJJrc9DW0FYEhwlNftz6+b9Xli1ZVH7Fuj097QXkYOt1oIsrn9PtAQmEVF4YzpiRcMNToAecK8QMi9w/kYaEy6YQasOuvMPtyiMou8R+J2W8OdYghWUt+n6Q6FYbMsRtURT8Ts1dwbUi+StzXmIExiWI5i0IbJyFOesDZe22kFykAEdAYrnMFE9PfhDERnLLUNY5JF22HlX30itS80eyVOG6/T8oAL5IckHp4RBb6evtolL+cHl9IitYfw+p+nnCGcZjNR668t94HC2UqpvFq1Crb+QgdJ7RhhYQiYyuRiqaKx5O36GOXP5Q6CzWrX8JJUovow9BCqdOK6rFW7LGzbQLPxalrdVtBcJ5bvFXxdiekEYUS5F89XauOtohIXR2qNXOl6NWK15nASCSbMLt5QfJ4VMqp6m4BLMdLNFNpbJWQdasxKtU8j4RawUyt6d8VzcOpC8pN3Yg6G/fHiDldDvqCanvhf4MhjR2SCHp174TYaeCoyzQixbU7xpMfJzSioXZvGn1vGakIQVKa4Fjcq2GjRUMomWwkFSg4Z0ntPps3LppGlwKeyljXXrvCHBksV0ABZQapBNCe7WHfDkZaaM46RPIVAD49guy4DJDPte/pADhHw1X7Fty7gRoeNzQMOtyA9A5bURncdlCJRJLFyej/eFB2hywwrETGTLSTVZKi2wq56PAGLmfhcurxA0rFYxPxFqU1WypGiU7nzPedniGBSqaomw/ubvcW3NtQNotKibH/DOGA5CqyS42oGB61MNZQAcUYqJpz+sLcCojMA57Vy/g0GBChc12274xll5NETw8nKotYv3OXiU1IVmFC4blUW8IrQpRNC4FzYDnzj3DTAajzhDAZ04SCz9oeJ9vAAxU2caPUF2ow2eLuMBJxIHZZg52IH5GD5GOlkZQtNHD210EVpXRIsw/DlFmLclE+HvlEOIyVJZ2pr9IcYaWFuqhGjGrjkecA8RmP2S45vvfSGnkGhXLLF97g7+/dosms6Ws36vFDZaEUfvj0FxW1wdhrFUSNEJIrsPLSKcYHU+n39mPZZZOUn84ktVRtQn/AI/pEjLH7XKg8L+sBziTX3pE8OsqWSdvDaBsQWVTn6mChniTrtFss9oaPXvioVr3xWiax6WihDJVCOh+sDTTUxOfMt09XiMtLqHjCSA8WGYbCB5V4vng1eKZVxvDAuJt4RQtVdIMSihe/wCkAtv9YAC1FneLMJg1zCwtcnQfnEsPgs5v2d770h/IlhICUhhoPqYcpVomMbPMHhUSxlSH3Udfy8usGCaNASfKISpD61v+e0XGUA5KvSn2jnkzZIS8U4etZExABUmjDUG91X7oSTcQVOdX9NOUbCcoFChnYMag257RlUIIJBGjEgBiHuO+NeOVrJnNZD2KpKhXMU0HO4rCKRhcsxlM5GhBcPtoY1WGk0Hu8ZvHSDKnKUVm9Ena7DeKg9oUl6M+G4ShBsfr9Ic8OwzJA2MDcNL5eY/OGaaP1fwjKbZcUZ39oU55iJbhgSovo1AfH0EKP2iOZYSLJAHWlO4Bq9bvBiphnTlqskrCATZnud94ClozLKg6wSQKXA15PoPzjaKozeSH7lRKAwSzrVv05eVIZcMwxJpRI0pXUV6V2ryeAcSGBSKEioGmybQy4EVJlkMaE1OvWHLQLY2ky9E05/b7x6vDJUGJ7O28LPgzVVWpjcIH1hlJk0dRD8hTuEYtfZoiE5bJUkBhSn3iWEGUEbB36n9Y9IDkjp4D9I9DAV7/AKD3vC8AVIwxnrUQMqXNTqUk2fRmrF44IwcqBJNmYAV0Z36tDXDy2FmAFOQHrA+I4ghJylSa0HWDs28BS9EMnPKWcpLB6b6WinG4tavm67aaQ4woTMSVAEMpqvUCuvWAuJ4WgGu/S8apqyGhSFvzDUI+nKPbXYbbdfygWVMI01L08O/1i8AqBvSoN+5oqiRvgpzM7M5H1FPER00kkgC4patenkYHwGbJXU6tbePRMIIBHa3NWNWPLdhE1kqy7CrpZmp1a/n6QHmdXh5vEsRiMvZet3AOrG46xVILzARyboXgoLOlLYkRXODLbnHiZwzqD1f9ffKJYj5wf7fQNDoC1U1yCdh5R7KNz36mAzMi6Wks4IAFPdIKAnOXR4rlrrvr0j3FKLDflFKS5D0I7vKCgGKcQRYN5wLNlEl6F4kpTxHITDA0+DksAAO76wykyzqPf3iiShht71P0g2UlmDM3vX7RzzkaRR4qTd1EU1aPJTAfMCOsdi8KhY/iMQxqTYa10hVM4bKSCZazLbYkpHNjEqmN4BOLhPxBlJYjtpBtarXFI8wkg5Wd8poeVK9+o5QHLKvilTgkXaxTakO8AkaWJb36Ru8IzWWHYWVQRnv2motv6uQNru+nONOhbMPekI+KyitSQPxEk9LOfOmsZ8b/ACsqSwX8KSBKQ3i+hfWKuNcR7CgggAXUXoTQBtYhxvFfu8lKUNnVZ9ALqJ0A+ohTiFAJSm4+Yk+VN69bbxcY27JbrBQE5ZSUJBdXzPc5vmJbw5Vi+ZiTLl0H9ob8XPkPDyinDYhJVmsLAakDVtBEcZMzq1AsH8XA+g5RrRBHhiApTEgrd1XYA6A7+9I0oASBlA1bYcwN+d4S4NAKqB0A1NXJ5i/pGgl5WtbcfT9Yz5HkqJRLlk1NT70i3F5kSyqv2G5gmTLzP2j76ARVxaQBJWXDsS8Z9sl1gDwcx0t/d5VPpBY+bxMLOFrAQ/8Ad6aekNEJJMOWwQTMlhSTcghjzhXP/h1ShCAxqcv0izifE0Sg11bDuoBGf4iqZO7SpZCAHLuxArZ2doIRfoSkF8M4k85pi6EMEpql3uT7ar3htj8M/TeMdhJeYkEBL8rA1bezPG3UApDFrNSKmqeCYu0YjGpUhRCr76Gvp6RGQ5YCih638/doa8cwaqFyR6c7GAeHJahFfwnldukap4IayNUDMUk9nY9NNn6tR4rxTfEoQNWZiw5+7RaJoupnYkAuNLWudm2tEM4IAJ5AqAqW1FuVYgolOawDudBU+xAKSlLrFxQ91AG3tBmGS6GupPlegF6NbpFM4gofayiB6gc9NIaARy6KfQln6hoMxX4f8Yvm4cAOMtwWD73rVoHxiXWQDYeQEWSVy1Ue50d9G2gzCzykMkNT8NQOogQIBawA93gzAJ5UNve0JjPMYKpN3cwLNVakF4pblhZIbzr0gGWhy0CQMZyUuPfL7x6iSraJ8L+QnanlBRxKZbJIcs5trCsdGqTLSA9x3n0ihHFZTsVZTsoN3QaCw6QHjFImIPyLDe2IqI5FnZs8AXEeLAB5agTdt9mMZ+fPzKDUBNhaurbRWUArIQSzUEELwhExLVFD4Ex1RiomDbYdw3BNlPUN10hmhGVL7GkTky9OcdjFAJA3MZOVs0SpHS1UrEVzQkOavYen3gSdiso9BvCjiOOU1LqoBs/5Q1CxOVA/E8QJk4KVUJr1Is39o08YDn4gqJfqdhe577RNSwhOX8XzL2B2J5bQLLSBRRzKJcvYasx5XeOhKjKwjASFqOYABLfMdee/vvgpARmuVNX2NqGKlT8yc2/OI8Kko+ICpYSV6FnFNB0NucJ/sEPuBFBcAZTrTTlB+IxiJaQCl3rQC3SBFYgoGWTKW1nYkqbUltYDWiflKlJW5DW/K0YVbtmqdIc4fFoJ7JbkzRPiCAuWU7iM+ZJKwHANrHT6W8IJwOLVnShRereh74HCsoO3hCRJCMqXpVR6uBDSasgEI+Y0rp7v4QpW+fvI8DDLDKJJ930hy/YkXSMME1ABVvqb1fasJePmZlUSaBqBzV96ACGuPxvwwz9raM7xGcVOpXygOzVLaNRuUHGndjk8UDYROYdk87l+XU84ecOnsMiiXNj94R4EqLL+Vy5S139IdYUBzuKv028xFzIiV42dMzXBAuNT37RThyCk5XtYkApL6HUWg4ywSxUcztofIQpUkglTukGvMOKjcuYSGy7Fy5mUgElR3aj60a9daRyJrdnL+EGgfLWpKnNK7x7OAUtIDsp27Ww9Lc4gZiVgguFEsSDRnd76tYQxEZP8SZmcMRUh62Z6Ui3HIGX4ZJBvdtSWHdpFUtkGpTmFPsOX3ijic0swTMoHLlq38CH+8Osh4RwiQXLjK7hmL9C9RaBPiOpRAdzWLfifwyQe0RQUevQ1N4Hw6CVJSdd9m+jxaFYXKSCqzff0g2XVJoQbMdH1jpqkpHYRa6jW3ps0GScMyQo1KjQbDSIbGLZuFJvR3HdpFamAO5OUfX1hpi1XUGZNATZ9T3Qs+M3ygkgMPv4+xDTsHgOlqyJAUbVPW4FbnlC4zisk1ud4HkrzTQSxc1VcafKdA1O6JGXlo48H8/KKURWavEcemyi0xKaau3sc4VY7ErmqK5YCajNoCKgkNrz6Rbi5AUtKDdKXINdSAS9dILlYG4FlJI7zr6RmlGOSm2wHh8pQUXL38DD5eFf4Z1Br3j9Ijg8A2VR0RWD5QZL6iM5zzgqMStCmITr9qQNxWZlBURROkWyiAXeusIv2mx2dpab3fTqeQhRjcgk6QD+/mY61MlNn0YbEivh41hXicWmYvMSWFrOefJ94vm8NUqX2TmAFMxp1I06W5Qnw8mYslKUH/JwEjvN+npHXFI522XzsUZisrhKB81+5A1K1QRhMIpRcsgaA1JDXLGm7E+EUyOFkJ/mywsmqiMx6VYCmw7zDTCYTIgkzXpq9f+VTA2loFZTjsOghKFqURszBt9oJwctCClQzNVstQAdmDe+cASAAormMsv3Cupa/WNnw7FSWDOTuQ7HZ2p5RnNtIuCsswcslIJNdHDFtHDfSJqw83+sf+P1rBKxmofCEePnqwxfMVSdXJKkdbkjY+O8YLLNngbTcO4rVTUJGvWFqkj4iTqLdTBCOIpUl38dHhViJtRVu1l7zbzHnFRTJbQyTKGcnQE+fsxX+8lEtagzgEudwIuQpwTqpj4h4WceSUYdZFyKuHDNWnK/dAsugeMifG4hSwVFXaJBHJNyAd2jzE4p0OE5ySQzO2U1fYAiAMPKM1IYks3aDMbVZ7hrecF43BISl1AkEOSVEJoKqLMTvHRSWDK/T3hYWlTkEILNyPjSNPhUhmAqC/jRowScYp0hJCEhmSKOAaBhzGoH3+g8OS4CjqkfSI5VWSoOzycEgr3a+1NIR47tjKKVBNbpBL+qTpeCp+MJUpvxEiz2LN5wMEhTJJHZFRpUb6AtExVDbsnNTlOYpBDMHYAC2jtr5Ui1Uv8LMoakO4qxzM76Vj2aj4gf5jUgljW33iGENy5DOAAaVPPTSGIqxBILs4cZqMzuD3lVIHx0xayx7IOpaoDdncflDGZNYdohyoDrt33hTjwG7RKqUDOCdSUsaNDQmVYicoqT8NmUa1SopaxDVcMXg3h0tGY0JFgKad9+UAYXIBKUS5UXAszZlUajXc1sI0nBZbykqzJc6Fuzy6wSdII5YTJUAlkgJT0gHG4wVrlYUJu24TEOL8QKVZEJdV3ILd1sxtyhcvAqBStQLKSDm1Par0/OJjH1lSl4iv9+VMORKTlFau5DVpYM4pA2NnKBUkKYC4AY6PXUMYacRAkozpGZZPhRoTiUopOatnP8Alfv5xrGiHgJ4dUODRJd9wruvyguati1besCSHlnLUhVR4uR4Ew2ThXAL6QMFoZ42Qr48ttUkHuII/wBodypLJG5jxCQHUegiiZOBroLRytt4N0qL8ROCQ34jQCBcdicqcgqbn3tA0zEMczdrTlC6dOOprDjATke4ziASkknT3+sZ7CqVNXmW+SmVJerPp517rwRxsn4Sn7L6619OvnFvAsOhEkKUM1SzfkT6x0JKKswbbdF+PmkSTkAB51f7xn8ROWTUkBwKNUnlfQ+7aXFzAq6RlFGyhn2v5wqxZCQTllrcv8qQaVYUvTneHAUxVIGpOVIpWj9Hvep9YrmcRJmBIJNMzdlIAuAQCSL86CB8QuWsKZ0kgugBiKhyml6C9acoDXwwSVfEllR7HLVyLXaNKMrL8RxlVpTOktTQd4qWtq8P+DcXVLKV9rJ+K1N3HIlyL2jEYBQQCpQ+ZVAphmtQGx1htLxTFK0Zkg1YmhdrjTXxEEop4HGb2fVcPxILSWbMDUb+9DAOMQVntHQgDcH8J6aRmOAcRQnMqYrtEjbtBgAcqau1HI0741WYLAZw7FjR32Mcrj1Z0qXZGN4jInYcsCrIC4y/KzuEkaBqeMOcRh5q5EmYqimcj+4dpJ6UaL+IJIOXSwfTVve5htgmXJyswZmHKkXKWEyFHLRVw7GZ0Szbs22ILQu4xjfiIUxYJq+7Vf3yiqZOVJCksOylRS9NCW8QYT8HmlUhSXzli7s1BVmpaBQzYOXgywSkkBaLKqQ1/Px7o7j0vNhZjEhSQ4YseVerRHg7BPw1Cw7J3Bt9od4bCBctT6go+xht07BK0YH9msDMXNTnLqWSxIqph46dKU1j6dOQJaEp2Hi0BcM4UiSQs1mqABIsOSR9bwZNmOWYkWppEck+zwVxw6oQqwqUfNRQN/C8QkYZwkuQ5HzBwoCwd6U+u8H4hYmKymrVKSNjfQEW10ijDKIlsoJfNUAgMDWgZ6D0EO8BRKbPBJCQzOzU0vs1QaPHoU7BRoP6bg7P0Y2iM6W4Cga0Y0LgGncdeUdImJISku5NAzh3oEjV790ICOKSwzA2Iroz6g0pAuNBHbqoEAUYMQad1fOJcUV2CVAAJJLaGhAelSc1HiOIKnQAqjMwe+W76k9NYpCYsRNCpqAEunIupqDlDkdK+Vo1fAsI6aJBpVRKvAVYxmsNhFFctwpIANXBFS7MdS4oX1LxppGKUlCUBb0bY+FPKFyapBD7On4T+MVlJCEgN2nCjuE2THYrEFSWZnNANh784pxmIFApdi5Y+QEBnF1Ja9ATQAekSk2VaQFxPF1yDSne0DykqWwsfl11dvBorS5L0dRsOZfqbxo8BIOUFQZVX7njZvqjNfkwLh+DJCHsGPhQ90M0JDVfu05R6Rl7k+sUfEV+G0Zt2aJUOMTNLQBOxWl20gr4BNy/KLUYQgUSANYhUinbFgQuZyEWy+HpFXfug1bAaE7QBjMVmBSABua+DvDTb0TSRluN4z488Skyj8OW6sxOV1WcMKQJguMAA5kqKUZq5nQK7kM7jrDBXCx8XOlZetG3Fjp41j2bwNWZwQAKsNeX6EXjoXWqMKldipPElrU6kqluSUpR8SqTZyGAf6wLPmzFKLrYf0kgG4Fg/iTGiw+JmJWUrJJZ2DP4E5jEcRiUzMwYKahcMoAmtKQX9Ca+xHhuFHMFBYNKjKpQINgQkFuo8IBmYWczJUgh6drKSH+UggGlvOHuH4cgBS5bhR/6aiTYC21BtFWFnpnJLgJUn8ChmTSzOKd0OxUZXGYCZLlrKwEpKrKGYEApZwDQAk1FRWH3BBJVLQg0I+UhTuxqx1ItlMFrdctSB2FHRfaQXJ11tT0hCqUuWoJdkKWMzu1DUkWo1+kPZOjdzcBiAP4E5O4BSK2ob0O8NcNNoBMDKPWh1DkOR3CM1h1/DLDHJpooJV3kuCfGNMUpmoumaltge+8c8/s6Ysqx+FUUnUacot4avImtvf5xRhZBSoBKiE6oNQXBoDpd+4WjpByrUkih90heUP2yj9pcJmSSNvJjrCP9n5YeYC2UJJNyLc6xrMRLzoY7EQp4DwvLJnOCM6CEg/hGW761+kVGVRomUfys84dhSpSU3ALBWrc4fYqZ8JIA0rAn7LSWluRdm8A8GY/DhSg+mmn6xEncqLivxsHRNIGY/MbcngCTxGeCoHKQFN2QQyK1NaGC504AsG/Q7+6RBI+GFlhd2uf0qYaoGBzUgpJC6g/M5FHB1FbtFmBLEISHAYZj0rWvnFWHw6bNlDVD279YKyJYgPlLuxINdmbn4w2SirFy1fK9CLv8opqffKCsPKSUukGieySzgsWLPa3WA0zEhRSg9pioJ1Y6O+o57wUJigKAgJYhgXIAIbn06QmNFc2UFu7aNvy5tXTnAfEXR/EUo5Ep/tHIlyxFBcQUpRzVBCdyOROm336QJjkBSFhyQGZti1GNDURSExdh5ylreXlCcuZyXcXu2hvyPdB8vFMjMpSU7qsa7BqOe+OkICcoOYAJCQHKWyh2agLF61NNYInpQUHMlKkpuQymbd6vDbEkI52KDgpcOakNUbbg9IniMRmSkEkhZYCtab8m8ovkIw66EhNaoIoRt2TeLZGCSZmcDVkAucqS3fF2iKYZwjABK0qVVtG10Pd9obKmgn3vFE2WyCEqyqIYKAByk6gGhPWkVqmhIZ3MYvLs2WCUwFRaPSQKQFN4gEghw/nAB4kSSztyilFsTkjTSJsxVkjq0MZUk3JLwBgcdNYlcsDYB9tzrpAKf2zQS3w1DclqRm4yekUpRW2NcZQsXA2H6Qpx+ISEmgXyeve0L/2oxCcgnoLNcgtT0b3rGeXjyr+KCSoHKQQKgsxNtPSNYceLMp8lOh+qfKS5zZC12PZBsQGYh/1irB4urLUO1ZWh1qk26cooxJlfDE2VoGmIJopJ3G4dn58oU4xYQOwSUzMrO3ZIWCx8CH5xajZDlRtV4GStNSXFXeqRyO3WEvFuCzUkLYLQzfES+dPMgfMn84p/+TQpCUISUtcOXAU4UK9UkR7w79pSAEL5jWvaZvD6RKjJaKcoPDK+DcWCF/xbJOULAFH0Vta8dxrDImPMlpGdJqAGBpRQa3OAcWnMpYyn4iRWzTU/1BvxMO+14U4Ti65djWrEmjNYnTce2065tGfesMMGJE6RQETB8ocMSDVJJpUE06RZMkmfhQtCWKeyoEVDPdtSIQ49Xw5xCahTkAFgTceBYvGp4QubJWhbdmYkBbWLsbG1X894bwSnboG4J+6mWhM0nODUWTdgCWs3MXjbcMkSEpaUw5BRItzJgb/6rJUv434Sn5EsACaEuNG/Dv5FYHheFkrcITmNnrbZ/URzzmpas6IQcdpFmIl5Tah12gZU55hlq2cHpevnDmdhAUsmm0JMdIZaSQQQSC2magPR6xMXZclReia9PZg7FzAEFIoCGf8AOFZwZICqhLg0GoqRWzsINQCoOaJGpgdAmFS1iVKSbUoNufvlCHiXGgNzWrXhhj+2MyyyRVuQG30hDwrh5xU4TAgIkg0J+ZhYNuTW1O6HBLbJm3pEcICVuhR7RJWhdyzVDU/TWNWpATL7SiRYb2o7fWCFYVCfklhwKP3fYRXKm5QGTQip/CTV2Nu/lESl2LjGhMgBJLAtpr3NePJsxRDJSrMagtRtQetYnOlEFagQQQ4AYh9BcBtNLQRhlpCau7PUHs711MXfpNEAkUYMbUr08I5ZHZBcZgWDs7axyMoBar1qeX2ipUz4jZSGT07Tu1bvSAZFlE1qnY1NNt4qS1WDFLBu8PXpSD1pSZYISoroC3reo6PASyaUDipqQamp39mGhMjPW5XnJBIZJ2pp3x2Bw6ZQJFVKbMSdA/3PlFM05piXUxNhdmuSHsbd/KJcSUR2WKiaZUjpD+hfZEIQVH4YSDc28TBqFhCXBfn9oW4Th6neYQl/+mk36qFe6HowilXFOdB94JNBFCyZNUrlAqklzUkneHC8JzHcD6xZLwgGg6m8HZIfVsRSuFA1UHhxhsIkJYADwEXrlUu/l6RUmVyPdA5Ngo0WYj9qJQByS+3pmZu/WMtiZEzETFKoCTWjJDACv9I8zDabwxisl0oQ7nVRepfqI8w0pSUFahlSlglLalm5OVMHioqMfiRK5bMrMJAKFOAHYbjWnsxnEqUhWQ1BUAHdzoa6GPpQ4WAM6gWHaNPmN2JuzsBy6xj+IYNSlFbHMqbrzJPKNoyTOfkg0XKwxlnJTIzH/lz6iPJySKdU07rc9aw7n4VQRLQKkspzutx3MxryghPDQgTVLTRKcqXA5AK6kkDx2hdyuhlsHif4rWIat3BoUmmhr+UEYmU5UUf5dH2Pu0DrkKVNJAuh9nvbwMNuDcPV8Fc1X4UWP9zNXvht0Qk3gBnYkpTKmk1SMqu8/Qg+MI8ZJyzlg/LMZSHPZBL0rT5rD8odYiWUKKDZs7aHMzA7NsN48xEvOoAJASA3NyA7F6BvUQwYBh5YXMkpUHLsxdrN6FurQ74UgSw/xZqQGZKwCK6PcUMLeFSP4ssP2qM9yaMeZBoeRggIYnQEq1ICXUTfooDuhMI4ybbhHFspYZSk6/lDZfEU75YUYDh6VJSUkMRoFD1rF8zgaPmWcqRub+kcslCzsi5UXjiY0Wkjvp/7RywpTEB3sdLih5wHg5MsECWlw91V8Hht8nZUCQ1tyftvEuloat7B8MEhJzAnZOid6WekRnzgEupfYFiW8kiPUJZRP/rqHYv7+sSRlKitbAjRhW9y3pAMlh1lYdCFBP8AVMABPNrtyaCp+JU1wB0+kLJuMDklQA2FfZgQyZk3tJPZdnUWq9q2g6/sOwxm45xlzGun35coitSFKGVTlGujf035mFMmS03IvODXRgQLkK1/KHOElpSkgM+1wrn7s8NpLQk2wXFhLFaSwI+Z7aN06UpFUuigHY7k+Te9YZy5ZKAMgLXAFtW22ij91STVgWvS7a6u+oOsJMdAnw0lJd3cpUoC7bhvdYJlhgO0M1VORUJ7iK86MIqxMxEtkA3om1Wejct+UXSZ4BzAMoUfLVjpmvDYia5bS1OoS0GoIfO2Y2fd36G14WTMOEr8ybkhyzt3A/WHEsOCtZD6AipF+phfjJRJcAEGhbo4bxgi8g0UGWnOCAM1gWrdyAduXLlFnB+DlTqBcEmoao5m5PeInNlhKXSDRm8NO6FUrjC8NmFwajMSwdtu/wAIum1gm0nk2WE4YiXs/OKsVe79Izcn9olg9tIIN2JcP1h9IxaZoBCr6UeMnCSds0UovRWVtpFZmc4jicalCsmYPsecD4ntpdBZQ8DyP3ikhNhCiIsCwIWYDiGZ0rYLFCNDAc3iCkEgJKk3B5bd1oroyeyN7iJCVAA2uw16wHi+HhZSCAEIOYAO5VzFm6wFhuIkjbwgsYj2VRh1lE1tMr4ulBlt/cDzUxdvECMzMwZUxTVpjnmdh3+kHcRJC+2Sxs3ukXCaMoszi9AK6avG0bijKVSYzRw5wFLFXBbQDRIGnOBeM8Oz5EAMkqKlnQ5ahzoHJPdDaViBlDHT3WF2MxYXTM45RlFys0klQoRw5BVMykUYJPQEt5v3xbicKFS5EmWkkKIMyr0RUAnmpraDlFplpFEUJOnPeGmGw5SAwAUzU++kaSlRCijIzuClc6asuUg5WDHspypzDmVAsOu0MjwlEkTVKFWGXVlFADA8jXo0O8FhvgoCRVqlR1PSEXFp/wAVaXUQhJsLOd9TDUnJ14JwUVfpmlcLCZrvf/Y6+sH8GwXxcUlCrJzLVS6lEhPd83lHhnZjmGpLD/EeUFcPxAlz1OoJUwyvq6WdrFiT3vGsm6MopWarG4qVhk17StEj67CMzOmTZxK5lBoKsNKJuTDSRhwSVNmJqVGsM8JgE3Z4501D/TdpyF07CZZYyVIr1bePWMwDKWo/O7kV6t3Q0xCspALVsNm93gPKCCEgE3AJatLeFoSkNojLlGvYJKWAdh4tHLnhPzAAhyWHeWd6tpE5qSoguU2qQS79TrtE0JEy9WNDqOUIZeiVLmIdgpJFQoN3EGxhTxLAoRI+EgHJmSABUklXWtB7aOxMqcmdmTSVla7v11vB3xQkB/mueRbTT7Q1ayhPJHETEjsEvTqfziEiTVtBqAxva0cnFCzOf9QNBzO8RE8qJSE1uWZgPp3wUwsvRMuKvzq78nikIYfKdC7vmGmlGBio4k/EIOhyi1ku5fkad8WFZskGrkBmNi7dRrBQWRGESVJUQAQAE07TMHD3Ap+key5NS5FToSQ/W+kEcOmTVpPxZaUi4P5GrtqYLTKSRU/SE5NDSsV4ycVUSKJFTr3QBh3zFnymrtSoD0c8rw5xskoAygZWr3b7wtkyyT2TQAAp0toToB6xcXglrJTiJT5eZYEG/v6wTjuDomIyls1KjcajYtFK0VA5g8tINxE0pVmPI8jDbfgUvTH43CKlq+Gb3dr8/WOTnQXTmbT3vaNuuSmalpidHfZ9jpCSfw8JJAJLKoTTZqdGjSPJeGZvjrKFasZnSUrDrT8p/pe4eJ4RK0BKsw5pqXzHU2HWJJwQK2bRmbV7gamGJwZRLSM3aXVmbK9h1NYptLAkmDYvBhZzJooXG/PrHYfALI0FdT9t798N1YMAM9U/itUeoeCESwzpSDuTqbbWjPvjBp0yDfaDJX0jo6IkNCv9o/5Z96GF+F+RMdHRrH4kS+RqJX8k9PpCZHymOjoyj6aMnwr+anv/ANTD/DfMekdHRPJscNHmK+VXSMVxG0r/ALqfWOjovhI5SEiwiM3509fpHR0bmPhrsP8AKrqIaYe0dHRxTOuIuxv8z/gfpF8n+WfesdHQPSEtifGfIv8Az+ohrhY6Oi5aFHZZxayesKp+sdHQcegnsrkX8PrFuFuv/If6zI6OipEosH8yZ1+qoNwd1dI6OiJaKjsum27j6QqlX97CPY6FHQ2Gz/5ff9IXpt/5eoj2OhxFIAXr3ehhjif5fcY6Oi5eEoa8L/lJ/wAYQ4j5j/mPQR0dE8fyZU9IFw3/AOlHX6GHJ/mJ/wC4n/VMex0Xyb/hMNf0px/yju/1ECaJ/wAfvHR0EdDe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://st.gdefon.com/wallpapers_original/wallpapers/462192_uzor_moroz_steklo_inej_zima_1680x1050_(www.GdeFon.ru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 flipH="1">
            <a:off x="4971578" y="0"/>
            <a:ext cx="3047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Алгебра-9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249219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3648" y="1700808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1)</a:t>
            </a:r>
            <a:r>
              <a:rPr lang="ru-RU" sz="4000" i="1" dirty="0" smtClean="0"/>
              <a:t> 10</a:t>
            </a:r>
            <a:r>
              <a:rPr lang="ru-RU" sz="4000" i="1" dirty="0"/>
              <a:t>, 14, 18, 22, ?, ?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03095" y="2924944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2)</a:t>
            </a:r>
            <a:r>
              <a:rPr lang="ru-RU" sz="4000" i="1" dirty="0" smtClean="0"/>
              <a:t> 3, </a:t>
            </a:r>
            <a:r>
              <a:rPr lang="ru-RU" sz="4000" i="1" dirty="0"/>
              <a:t>6, </a:t>
            </a:r>
            <a:r>
              <a:rPr lang="ru-RU" sz="4000" i="1" dirty="0" smtClean="0"/>
              <a:t>12, </a:t>
            </a:r>
            <a:r>
              <a:rPr lang="ru-RU" sz="4000" i="1" dirty="0"/>
              <a:t>2</a:t>
            </a:r>
            <a:r>
              <a:rPr lang="ru-RU" sz="4000" i="1" dirty="0" smtClean="0"/>
              <a:t>4</a:t>
            </a:r>
            <a:r>
              <a:rPr lang="ru-RU" sz="4000" i="1" dirty="0"/>
              <a:t>, ?, ?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1403095" y="4293096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3)</a:t>
            </a:r>
            <a:r>
              <a:rPr lang="ru-RU" sz="4000" i="1" dirty="0" smtClean="0"/>
              <a:t> </a:t>
            </a:r>
            <a:r>
              <a:rPr lang="ru-RU" sz="4000" i="1" dirty="0"/>
              <a:t>1, 1, 2, 3, 5, 8, 13, ?, ?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1403093" y="1700808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1)</a:t>
            </a:r>
            <a:r>
              <a:rPr lang="ru-RU" sz="4000" i="1" dirty="0" smtClean="0"/>
              <a:t> 10</a:t>
            </a:r>
            <a:r>
              <a:rPr lang="ru-RU" sz="4000" i="1" dirty="0"/>
              <a:t>, 14, 18, 22, </a:t>
            </a:r>
            <a:r>
              <a:rPr lang="ru-RU" sz="4000" i="1" dirty="0" smtClean="0"/>
              <a:t>26, 30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1403648" y="2924944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2)</a:t>
            </a:r>
            <a:r>
              <a:rPr lang="ru-RU" sz="4000" i="1" dirty="0" smtClean="0"/>
              <a:t> 3, </a:t>
            </a:r>
            <a:r>
              <a:rPr lang="ru-RU" sz="4000" i="1" dirty="0"/>
              <a:t>6, </a:t>
            </a:r>
            <a:r>
              <a:rPr lang="ru-RU" sz="4000" i="1" dirty="0" smtClean="0"/>
              <a:t>12, 24</a:t>
            </a:r>
            <a:r>
              <a:rPr lang="ru-RU" sz="4000" i="1" dirty="0"/>
              <a:t>, </a:t>
            </a:r>
            <a:r>
              <a:rPr lang="ru-RU" sz="4000" i="1" dirty="0" smtClean="0"/>
              <a:t>48, 96</a:t>
            </a:r>
            <a:endParaRPr lang="ru-RU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1370673" y="4293096"/>
            <a:ext cx="661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</a:rPr>
              <a:t>3)</a:t>
            </a:r>
            <a:r>
              <a:rPr lang="ru-RU" sz="4000" i="1" dirty="0" smtClean="0"/>
              <a:t> </a:t>
            </a:r>
            <a:r>
              <a:rPr lang="ru-RU" sz="4000" i="1" dirty="0"/>
              <a:t>1, 1, 2, 3, 5, 8, 13, </a:t>
            </a:r>
            <a:r>
              <a:rPr lang="ru-RU" sz="4000" i="1" dirty="0" smtClean="0"/>
              <a:t>21, 34</a:t>
            </a:r>
            <a:endParaRPr lang="ru-RU" sz="4000" dirty="0"/>
          </a:p>
        </p:txBody>
      </p:sp>
      <p:pic>
        <p:nvPicPr>
          <p:cNvPr id="1095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443" y="5005907"/>
            <a:ext cx="1157558" cy="185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8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со спутника ураг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5"/>
          <a:stretch>
            <a:fillRect/>
          </a:stretch>
        </p:blipFill>
        <p:spPr bwMode="auto">
          <a:xfrm>
            <a:off x="820223" y="764391"/>
            <a:ext cx="7412973" cy="5688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786261">
            <a:off x="1365941" y="1906792"/>
            <a:ext cx="4357350" cy="14822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CurveDown">
              <a:avLst>
                <a:gd name="adj" fmla="val 56338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2, 7, 12, 17, 22,…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58331" y="1268760"/>
            <a:ext cx="4552509" cy="10861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CanUp">
              <a:avLst>
                <a:gd name="adj" fmla="val 66667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2, 10, 50, 250, 1250,…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20194160">
            <a:off x="2492249" y="3893974"/>
            <a:ext cx="4035046" cy="14873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CurveDown">
              <a:avLst>
                <a:gd name="adj" fmla="val 56338"/>
              </a:avLst>
            </a:prstTxWarp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1, 2, 3, 5, 8, 13…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69873" y="2206775"/>
            <a:ext cx="1381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(</a:t>
            </a:r>
            <a:r>
              <a:rPr lang="en-US" sz="3200" b="1" i="1" dirty="0" err="1" smtClean="0"/>
              <a:t>c</a:t>
            </a:r>
            <a:r>
              <a:rPr lang="en-US" sz="3200" b="1" i="1" baseline="-25000" dirty="0" err="1" smtClean="0"/>
              <a:t>n</a:t>
            </a:r>
            <a:r>
              <a:rPr lang="ru-RU" sz="3200" b="1" i="1" dirty="0" smtClean="0"/>
              <a:t>)</a:t>
            </a:r>
            <a:endParaRPr lang="ru-RU" sz="32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788024" y="2208288"/>
            <a:ext cx="13818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(</a:t>
            </a:r>
            <a:r>
              <a:rPr lang="en-US" sz="2400" b="1" i="1" dirty="0" err="1" smtClean="0"/>
              <a:t>b</a:t>
            </a:r>
            <a:r>
              <a:rPr lang="en-US" sz="2400" b="1" i="1" baseline="-25000" dirty="0" err="1" smtClean="0"/>
              <a:t>n</a:t>
            </a:r>
            <a:r>
              <a:rPr lang="ru-RU" sz="2400" b="1" i="1" dirty="0" smtClean="0"/>
              <a:t>)</a:t>
            </a:r>
            <a:endParaRPr lang="ru-RU" sz="24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804572" y="3094248"/>
            <a:ext cx="13818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/>
              <a:t>(</a:t>
            </a:r>
            <a:r>
              <a:rPr lang="ru-RU" sz="4400" b="1" i="1" dirty="0" smtClean="0"/>
              <a:t>а</a:t>
            </a:r>
            <a:r>
              <a:rPr lang="en-US" sz="4400" b="1" i="1" baseline="-25000" dirty="0" smtClean="0"/>
              <a:t>n</a:t>
            </a:r>
            <a:r>
              <a:rPr lang="ru-RU" sz="4400" b="1" i="1" dirty="0" smtClean="0"/>
              <a:t>)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741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08720"/>
            <a:ext cx="81369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800" b="1" u="sng" dirty="0">
                <a:solidFill>
                  <a:schemeClr val="accent1">
                    <a:lumMod val="50000"/>
                  </a:schemeClr>
                </a:solidFill>
              </a:rPr>
              <a:t>Критерии успеха</a:t>
            </a:r>
            <a:r>
              <a:rPr lang="pl-PL" sz="2800" b="1" u="sng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рассказать, что значит задать числовую последовательность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привести </a:t>
            </a:r>
            <a:r>
              <a:rPr lang="ru-RU" sz="2600" b="1" i="1" dirty="0" smtClean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примера числовых последовательностей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привести пример рекуррентной формулы числовой последовательности и воспользоваться ей для нахождения членов последовательности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назвать отличительные особенности арифметической прогрессии, геометрической прогрессии и чисел Фибоначчи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20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cs3.livemaster.ru/zhurnalfoto/7/b/c/120428222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1832391" cy="2755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365sovetov.com/wp-content/uploads/2014/06/nastojka-iz-shishe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77" y="851888"/>
            <a:ext cx="3349239" cy="209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olzaivred.net/wp-content/uploads/2011/11/podsolnu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86103"/>
            <a:ext cx="3240360" cy="2424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D:\Активная оценка\модуль 7\числовая последовательность\картин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4509"/>
            <a:ext cx="4064000" cy="2711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9881811">
            <a:off x="1977987" y="2251933"/>
            <a:ext cx="4779383" cy="10660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Inflate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МАТЕМАТИКА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45308" y="2828371"/>
            <a:ext cx="22525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???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40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842784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     2     3     4     5     6     7…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↓     ↓      ↓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 ↓     ↓     ↓      </a:t>
            </a:r>
            <a:r>
              <a:rPr lang="ru-RU" sz="3200" b="1" dirty="0">
                <a:solidFill>
                  <a:srgbClr val="FF0000"/>
                </a:solidFill>
              </a:rPr>
              <a:t>↓</a:t>
            </a:r>
            <a:r>
              <a:rPr lang="ru-RU" sz="32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1     1     2     3     5     8    13 …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2616226"/>
            <a:ext cx="18897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1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4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7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10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13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16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→  19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616226"/>
            <a:ext cx="18897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1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2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4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8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16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32</a:t>
            </a:r>
          </a:p>
          <a:p>
            <a:pPr marL="514350" indent="-514350">
              <a:buAutoNum type="arabicPlain"/>
            </a:pPr>
            <a:r>
              <a:rPr lang="ru-RU" sz="3200" b="1" dirty="0" smtClean="0">
                <a:solidFill>
                  <a:srgbClr val="7030A0"/>
                </a:solidFill>
              </a:rPr>
              <a:t>→  64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684409"/>
              </p:ext>
            </p:extLst>
          </p:nvPr>
        </p:nvGraphicFramePr>
        <p:xfrm>
          <a:off x="2771800" y="3429000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6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800" y="3429000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392473"/>
              </p:ext>
            </p:extLst>
          </p:nvPr>
        </p:nvGraphicFramePr>
        <p:xfrm>
          <a:off x="2771800" y="2924944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7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924944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723383"/>
              </p:ext>
            </p:extLst>
          </p:nvPr>
        </p:nvGraphicFramePr>
        <p:xfrm>
          <a:off x="5148064" y="2924944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8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924944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126364"/>
              </p:ext>
            </p:extLst>
          </p:nvPr>
        </p:nvGraphicFramePr>
        <p:xfrm>
          <a:off x="5201866" y="3573016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9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1866" y="3573016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205407"/>
              </p:ext>
            </p:extLst>
          </p:nvPr>
        </p:nvGraphicFramePr>
        <p:xfrm>
          <a:off x="7164288" y="3573016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0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3573016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983804"/>
              </p:ext>
            </p:extLst>
          </p:nvPr>
        </p:nvGraphicFramePr>
        <p:xfrm>
          <a:off x="6876256" y="2924944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1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2924944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803451"/>
              </p:ext>
            </p:extLst>
          </p:nvPr>
        </p:nvGraphicFramePr>
        <p:xfrm>
          <a:off x="467544" y="2204864"/>
          <a:ext cx="820891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1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892168"/>
              </p:ext>
            </p:extLst>
          </p:nvPr>
        </p:nvGraphicFramePr>
        <p:xfrm>
          <a:off x="467544" y="2204864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1,4,7,10,13,16,19</a:t>
                      </a:r>
                      <a:r>
                        <a:rPr lang="ru-RU" baseline="0" dirty="0" smtClean="0"/>
                        <a:t>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1,2,4,8,16,32,64,…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1,1,2,3,5,8,13…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698915"/>
              </p:ext>
            </p:extLst>
          </p:nvPr>
        </p:nvGraphicFramePr>
        <p:xfrm>
          <a:off x="2771800" y="3429000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0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800" y="3429000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908143"/>
              </p:ext>
            </p:extLst>
          </p:nvPr>
        </p:nvGraphicFramePr>
        <p:xfrm>
          <a:off x="2771800" y="2924944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924944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951298"/>
              </p:ext>
            </p:extLst>
          </p:nvPr>
        </p:nvGraphicFramePr>
        <p:xfrm>
          <a:off x="5148064" y="2924944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2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924944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865622"/>
              </p:ext>
            </p:extLst>
          </p:nvPr>
        </p:nvGraphicFramePr>
        <p:xfrm>
          <a:off x="5201866" y="3573016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3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1866" y="3573016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120192"/>
              </p:ext>
            </p:extLst>
          </p:nvPr>
        </p:nvGraphicFramePr>
        <p:xfrm>
          <a:off x="7164288" y="3573016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4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3573016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45755"/>
              </p:ext>
            </p:extLst>
          </p:nvPr>
        </p:nvGraphicFramePr>
        <p:xfrm>
          <a:off x="6876256" y="2924944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2924944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173" y="5207477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01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4053866" cy="4920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2442" y="2564904"/>
            <a:ext cx="25833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i="1" dirty="0" smtClean="0">
                <a:solidFill>
                  <a:schemeClr val="accent1">
                    <a:lumMod val="50000"/>
                  </a:schemeClr>
                </a:solidFill>
              </a:rPr>
              <a:t>???</a:t>
            </a:r>
            <a:endParaRPr lang="ru-RU" sz="9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8224" y="1556792"/>
            <a:ext cx="3391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ФИБОНАЧЧИ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Активная оценка\модуль 7\числовая последовательность\bankovska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32" y="3213049"/>
            <a:ext cx="4511972" cy="284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ктивная оценка\модуль 7\числовая последовательность\bankovska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55445" y="2380606"/>
            <a:ext cx="4511972" cy="284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043608" y="1628800"/>
            <a:ext cx="7272808" cy="4392488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59632" y="873899"/>
            <a:ext cx="2808312" cy="172819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483768" y="2457762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92352" y="141482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b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9387" y="1435895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C00000"/>
                </a:solidFill>
              </a:rPr>
              <a:t>a : b ≈ 1,6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49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4" name="Объект 5"/>
          <p:cNvPicPr>
            <a:picLocks noGr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6120680" cy="4859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01416" y="5984413"/>
            <a:ext cx="54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Алоэ многолистный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492" y="341412"/>
            <a:ext cx="1728192" cy="2092881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0" b="1" i="1" dirty="0" smtClean="0">
                <a:solidFill>
                  <a:schemeClr val="accent3"/>
                </a:solidFill>
              </a:rPr>
              <a:t>5</a:t>
            </a:r>
            <a:endParaRPr lang="ru-RU" sz="13000" b="1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cs3.livemaster.ru/zhurnalfoto/7/b/c/120428222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920" y="646331"/>
            <a:ext cx="3757143" cy="56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6978" y="5984413"/>
            <a:ext cx="54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Ананас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7430" y="4283818"/>
            <a:ext cx="1728192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0" b="1" i="1" dirty="0" smtClean="0">
                <a:solidFill>
                  <a:schemeClr val="accent3"/>
                </a:solidFill>
              </a:rPr>
              <a:t>8</a:t>
            </a:r>
            <a:endParaRPr lang="ru-RU" sz="11000" b="1" i="1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9770" y="836712"/>
            <a:ext cx="1944216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0" b="1" i="1" dirty="0" smtClean="0">
                <a:solidFill>
                  <a:schemeClr val="accent3"/>
                </a:solidFill>
              </a:rPr>
              <a:t>13</a:t>
            </a:r>
            <a:endParaRPr lang="ru-RU" sz="11000" b="1" i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662" y="4725144"/>
            <a:ext cx="1944216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0" b="1" i="1" dirty="0" smtClean="0">
                <a:solidFill>
                  <a:schemeClr val="accent3"/>
                </a:solidFill>
              </a:rPr>
              <a:t>21</a:t>
            </a:r>
            <a:endParaRPr lang="ru-RU" sz="11000" b="1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82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7908" y="5984412"/>
            <a:ext cx="54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Сосновая шишка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8" name="Picture 2" descr="http://multiurok.ru/uploads/e/f/e/efe8592ce06f118356a61b4c92e081a4d97be03b/laboratornyi-praktikum-v-11-klassie_1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66" y="881514"/>
            <a:ext cx="5425008" cy="5102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0492" y="341412"/>
            <a:ext cx="2003276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0" b="1" i="1" dirty="0" smtClean="0">
                <a:solidFill>
                  <a:schemeClr val="accent3"/>
                </a:solidFill>
              </a:rPr>
              <a:t>13</a:t>
            </a:r>
            <a:endParaRPr lang="ru-RU" sz="11000" b="1" i="1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96372" y="4522473"/>
            <a:ext cx="2003276" cy="1785104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0" b="1" i="1" dirty="0" smtClean="0">
                <a:solidFill>
                  <a:schemeClr val="accent3"/>
                </a:solidFill>
              </a:rPr>
              <a:t>21</a:t>
            </a:r>
            <a:endParaRPr lang="ru-RU" sz="11000" b="1" i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2280" y="803077"/>
            <a:ext cx="1376469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accent3"/>
                </a:solidFill>
              </a:rPr>
              <a:t>8?</a:t>
            </a:r>
            <a:endParaRPr lang="ru-RU" sz="8000" b="1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ruspravda.info/images/thumbs/751_800_0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36480"/>
            <a:ext cx="7421488" cy="556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елена\Desktop\подсолнухи и ромашки\подсолнух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06" y="4221088"/>
            <a:ext cx="2983997" cy="224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40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665338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52292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0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601675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931847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2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1340866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130803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4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091212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503684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23" y="5178624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35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540487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56378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4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312319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077851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6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753593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7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326448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693782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053784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d = 3 + 6 = 9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23" y="5207477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9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25295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516958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4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965334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5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098777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6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726135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7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339908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8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98707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9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178044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d = 3 + 6 = 9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280761"/>
              </p:ext>
            </p:extLst>
          </p:nvPr>
        </p:nvGraphicFramePr>
        <p:xfrm>
          <a:off x="611560" y="5805264"/>
          <a:ext cx="208121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0" name="Формула" r:id="rId15" imgW="1422360" imgH="393480" progId="Equation.3">
                  <p:embed/>
                </p:oleObj>
              </mc:Choice>
              <mc:Fallback>
                <p:oleObj name="Формула" r:id="rId15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05264"/>
                        <a:ext cx="208121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23" y="5207477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62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69408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134821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2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913035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2792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4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89470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5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123195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6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65715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7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334826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d = 3 + 6 = 9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q = 3 ·  6 = 18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169561"/>
              </p:ext>
            </p:extLst>
          </p:nvPr>
        </p:nvGraphicFramePr>
        <p:xfrm>
          <a:off x="611560" y="5805264"/>
          <a:ext cx="208121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8" name="Формула" r:id="rId15" imgW="1422360" imgH="393480" progId="Equation.3">
                  <p:embed/>
                </p:oleObj>
              </mc:Choice>
              <mc:Fallback>
                <p:oleObj name="Формула" r:id="rId15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05264"/>
                        <a:ext cx="208121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653" y="5207477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0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515174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417735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6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116783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7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460921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8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27586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9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945801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0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419805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1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92932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d = 3 + 6 = 9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q = 3 ·  6 = 18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975051"/>
              </p:ext>
            </p:extLst>
          </p:nvPr>
        </p:nvGraphicFramePr>
        <p:xfrm>
          <a:off x="611560" y="5805264"/>
          <a:ext cx="208121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Формула" r:id="rId15" imgW="1422360" imgH="393480" progId="Equation.3">
                  <p:embed/>
                </p:oleObj>
              </mc:Choice>
              <mc:Fallback>
                <p:oleObj name="Формула" r:id="rId15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05264"/>
                        <a:ext cx="208121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278622"/>
              </p:ext>
            </p:extLst>
          </p:nvPr>
        </p:nvGraphicFramePr>
        <p:xfrm>
          <a:off x="3394075" y="5897563"/>
          <a:ext cx="1987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3" name="Формула" r:id="rId17" imgW="1358640" imgH="266400" progId="Equation.3">
                  <p:embed/>
                </p:oleObj>
              </mc:Choice>
              <mc:Fallback>
                <p:oleObj name="Формула" r:id="rId17" imgW="13586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5" y="5897563"/>
                        <a:ext cx="198755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92" y="5190646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75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210788"/>
              </p:ext>
            </p:extLst>
          </p:nvPr>
        </p:nvGraphicFramePr>
        <p:xfrm>
          <a:off x="467544" y="908720"/>
          <a:ext cx="820891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2304256"/>
                <a:gridCol w="2160240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Арифметическая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Геометрическая прогрессия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Числа Фибоначчи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Рекуррентная формула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Характеристическое </a:t>
                      </a:r>
                      <a:r>
                        <a:rPr lang="ru-RU" dirty="0" smtClean="0"/>
                        <a:t>свойство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ru-RU" dirty="0" smtClean="0"/>
                        <a:t>, 10, 15,</a:t>
                      </a:r>
                      <a:r>
                        <a:rPr lang="ru-RU" baseline="0" dirty="0" smtClean="0"/>
                        <a:t> 20, 25,…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</a:t>
                      </a:r>
                      <a:r>
                        <a:rPr lang="ru-RU" baseline="0" dirty="0" smtClean="0"/>
                        <a:t> 10, 20, 40, 80,…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1, 2, 3, 5, 8,…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413830"/>
              </p:ext>
            </p:extLst>
          </p:nvPr>
        </p:nvGraphicFramePr>
        <p:xfrm>
          <a:off x="2915816" y="2132856"/>
          <a:ext cx="144945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6" name="Формула" r:id="rId3" imgW="990360" imgH="393480" progId="Equation.3">
                  <p:embed/>
                </p:oleObj>
              </mc:Choice>
              <mc:Fallback>
                <p:oleObj name="Формула" r:id="rId3" imgW="990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2132856"/>
                        <a:ext cx="144945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519881"/>
              </p:ext>
            </p:extLst>
          </p:nvPr>
        </p:nvGraphicFramePr>
        <p:xfrm>
          <a:off x="2915816" y="1628800"/>
          <a:ext cx="1391828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" name="Формула" r:id="rId5" imgW="799920" imgH="228600" progId="Equation.3">
                  <p:embed/>
                </p:oleObj>
              </mc:Choice>
              <mc:Fallback>
                <p:oleObj name="Формула" r:id="rId5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628800"/>
                        <a:ext cx="1391828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684845"/>
              </p:ext>
            </p:extLst>
          </p:nvPr>
        </p:nvGraphicFramePr>
        <p:xfrm>
          <a:off x="5268784" y="1628800"/>
          <a:ext cx="1214881" cy="399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8" name="Формула" r:id="rId7" imgW="698400" imgH="228600" progId="Equation.3">
                  <p:embed/>
                </p:oleObj>
              </mc:Choice>
              <mc:Fallback>
                <p:oleObj name="Формула" r:id="rId7" imgW="698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784" y="1628800"/>
                        <a:ext cx="1214881" cy="3992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575326"/>
              </p:ext>
            </p:extLst>
          </p:nvPr>
        </p:nvGraphicFramePr>
        <p:xfrm>
          <a:off x="5223637" y="2276872"/>
          <a:ext cx="1268412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" name="Формула" r:id="rId9" imgW="990360" imgH="266400" progId="Equation.3">
                  <p:embed/>
                </p:oleObj>
              </mc:Choice>
              <mc:Fallback>
                <p:oleObj name="Формула" r:id="rId9" imgW="9903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37" y="2276872"/>
                        <a:ext cx="1268412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061388"/>
              </p:ext>
            </p:extLst>
          </p:nvPr>
        </p:nvGraphicFramePr>
        <p:xfrm>
          <a:off x="7308304" y="2276872"/>
          <a:ext cx="10096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0" name="Формула" r:id="rId11" imgW="787320" imgH="228600" progId="Equation.3">
                  <p:embed/>
                </p:oleObj>
              </mc:Choice>
              <mc:Fallback>
                <p:oleObj name="Формула" r:id="rId11" imgW="787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2276872"/>
                        <a:ext cx="10096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398300"/>
              </p:ext>
            </p:extLst>
          </p:nvPr>
        </p:nvGraphicFramePr>
        <p:xfrm>
          <a:off x="7020272" y="1628800"/>
          <a:ext cx="15668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1" name="Формула" r:id="rId13" imgW="901440" imgH="228600" progId="Equation.3">
                  <p:embed/>
                </p:oleObj>
              </mc:Choice>
              <mc:Fallback>
                <p:oleObj name="Формула" r:id="rId13" imgW="901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1628800"/>
                        <a:ext cx="15668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822313"/>
              </p:ext>
            </p:extLst>
          </p:nvPr>
        </p:nvGraphicFramePr>
        <p:xfrm>
          <a:off x="467544" y="3789040"/>
          <a:ext cx="8208912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736304"/>
                <a:gridCol w="2736304"/>
              </a:tblGrid>
              <a:tr h="1332148"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Задание1.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d= 6, 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d = 3 + 6 = 9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Задание3.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3, q= 6, 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 b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q = 3 ·  6 = 18</a:t>
                      </a:r>
                      <a:endParaRPr lang="ru-RU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u="sng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0" i="1" dirty="0" err="1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),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=55,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=89, 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ru-RU" b="0" i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b="0" i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="0" i="1" baseline="0" dirty="0" smtClean="0">
                          <a:solidFill>
                            <a:schemeClr val="tx1"/>
                          </a:solidFill>
                        </a:rPr>
                        <a:t>55+89=144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2148"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Задание2.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a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r>
                        <a:rPr lang="en-US" b="1" u="sng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b="1" u="sng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=1, b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 9, b</a:t>
                      </a:r>
                      <a:r>
                        <a:rPr lang="ru-RU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808030"/>
              </p:ext>
            </p:extLst>
          </p:nvPr>
        </p:nvGraphicFramePr>
        <p:xfrm>
          <a:off x="611560" y="5805264"/>
          <a:ext cx="208121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2" name="Формула" r:id="rId15" imgW="1422360" imgH="393480" progId="Equation.3">
                  <p:embed/>
                </p:oleObj>
              </mc:Choice>
              <mc:Fallback>
                <p:oleObj name="Формула" r:id="rId15" imgW="1422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805264"/>
                        <a:ext cx="208121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675015"/>
              </p:ext>
            </p:extLst>
          </p:nvPr>
        </p:nvGraphicFramePr>
        <p:xfrm>
          <a:off x="3394075" y="5897563"/>
          <a:ext cx="1987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3" name="Формула" r:id="rId17" imgW="1358640" imgH="266400" progId="Equation.3">
                  <p:embed/>
                </p:oleObj>
              </mc:Choice>
              <mc:Fallback>
                <p:oleObj name="Формула" r:id="rId17" imgW="13586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5" y="5897563"/>
                        <a:ext cx="198755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423" y="5207477"/>
            <a:ext cx="1031577" cy="16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11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694707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Попробуй справиться САМ</a:t>
            </a:r>
            <a:endParaRPr lang="ru-RU" sz="3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598430"/>
              </p:ext>
            </p:extLst>
          </p:nvPr>
        </p:nvGraphicFramePr>
        <p:xfrm>
          <a:off x="1" y="1412776"/>
          <a:ext cx="914399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798"/>
                <a:gridCol w="5179321"/>
                <a:gridCol w="34918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Выберите верное утверждение: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а) В арифметической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прогрессии рядом стоящие члены отличаются на одно и то же число.</a:t>
                      </a:r>
                    </a:p>
                    <a:p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б) В геометрической прогрессии рядом стоящие члены отличаются в одно и то же число раз.</a:t>
                      </a:r>
                    </a:p>
                    <a:p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в) В последовательности Фибоначчи каждый член равен сумме предыдущих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380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d=7,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=13,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7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400" b="1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1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ru-RU" sz="2400" b="1" i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, q=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i="1" baseline="-25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75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694707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Попробуй справиться САМ</a:t>
            </a:r>
            <a:endParaRPr lang="ru-RU" sz="3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60683"/>
              </p:ext>
            </p:extLst>
          </p:nvPr>
        </p:nvGraphicFramePr>
        <p:xfrm>
          <a:off x="1" y="1412776"/>
          <a:ext cx="914399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798"/>
                <a:gridCol w="5179321"/>
                <a:gridCol w="34918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Выберите верное утверждение:</a:t>
                      </a:r>
                    </a:p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а) В арифметической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прогрессии рядом стоящие члены отличаются на одно и то же число.</a:t>
                      </a:r>
                    </a:p>
                    <a:p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б) В геометрической прогрессии рядом стоящие члены отличаются в одно и то же число раз.</a:t>
                      </a:r>
                    </a:p>
                    <a:p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в) В последовательности Фибоначчи каждый член равен сумме предыдущих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а), б)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380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d=7,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1" i="1" baseline="-25000" dirty="0" smtClean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= a</a:t>
                      </a:r>
                      <a:r>
                        <a:rPr lang="en-US" sz="2000" b="1" i="1" baseline="-25000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ru-RU" sz="2000" b="1" i="1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ru-RU" sz="2000" b="1" i="1" baseline="0" dirty="0" smtClean="0">
                          <a:solidFill>
                            <a:schemeClr val="tx1"/>
                          </a:solidFill>
                        </a:rPr>
                        <a:t>= 8 + 7= 15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=9,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=13, a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7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400" b="1" i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1" i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ru-RU" sz="2400" b="1" i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, q=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i="1" baseline="-25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i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2000" b="1" i="1" baseline="-25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0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= b</a:t>
                      </a:r>
                      <a:r>
                        <a:rPr lang="ru-RU" sz="2000" b="1" i="1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000" b="1" i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q = </a:t>
                      </a:r>
                      <a:r>
                        <a:rPr lang="ru-RU" sz="2000" b="1" i="1" baseline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 ·  </a:t>
                      </a:r>
                      <a:r>
                        <a:rPr lang="ru-RU" sz="2000" b="1" i="1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ru-RU" sz="2000" b="1" i="1" baseline="0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1" baseline="-25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),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, b</a:t>
                      </a:r>
                      <a:r>
                        <a:rPr lang="ru-RU" sz="2400" b="1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2400" b="1" baseline="-25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914454"/>
              </p:ext>
            </p:extLst>
          </p:nvPr>
        </p:nvGraphicFramePr>
        <p:xfrm>
          <a:off x="5868144" y="4437112"/>
          <a:ext cx="302433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Формула" r:id="rId3" imgW="1562040" imgH="393480" progId="Equation.3">
                  <p:embed/>
                </p:oleObj>
              </mc:Choice>
              <mc:Fallback>
                <p:oleObj name="Формула" r:id="rId3" imgW="1562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4437112"/>
                        <a:ext cx="3024336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064306"/>
              </p:ext>
            </p:extLst>
          </p:nvPr>
        </p:nvGraphicFramePr>
        <p:xfrm>
          <a:off x="5652120" y="5949280"/>
          <a:ext cx="3491880" cy="576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Формула" r:id="rId5" imgW="1612800" imgH="266400" progId="Equation.3">
                  <p:embed/>
                </p:oleObj>
              </mc:Choice>
              <mc:Fallback>
                <p:oleObj name="Формула" r:id="rId5" imgW="16128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5949280"/>
                        <a:ext cx="3491880" cy="5768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33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276" y="4635133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Где применимы арифметическая и геометрическая прогрессии?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276" y="55892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Самые интересные и малоизвестные факты о числах Фибоначчи в природе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7229" y="2859311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1)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Как связаны кролики и числа Фибоначчи?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858" y="836712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задание:</a:t>
            </a:r>
            <a:endParaRPr lang="ru-RU" sz="28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010" y="162880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П. 4.1. стр. 186 + таблица  – если не всё ++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48" y="2336091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1">
                    <a:lumMod val="50000"/>
                  </a:schemeClr>
                </a:solidFill>
              </a:rPr>
              <a:t>Дополнительные вопросы:</a:t>
            </a:r>
            <a:endParaRPr lang="ru-RU" sz="28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5370" y="3845505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Что такое спираль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рхимеда?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08720"/>
            <a:ext cx="81369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sz="2800" b="1" u="sng" dirty="0">
                <a:solidFill>
                  <a:schemeClr val="accent1">
                    <a:lumMod val="50000"/>
                  </a:schemeClr>
                </a:solidFill>
              </a:rPr>
              <a:t>Критерии успеха</a:t>
            </a:r>
            <a:r>
              <a:rPr lang="pl-PL" sz="2800" b="1" u="sng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рассказать, что значит задать числовую последовательность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привести </a:t>
            </a:r>
            <a:r>
              <a:rPr lang="ru-RU" sz="2600" b="1" i="1" dirty="0" smtClean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примера числовых последовательностей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привести пример рекуррентной формулы числовой последовательности и воспользоваться ей для нахождения членов последовательности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600" b="1" i="1" dirty="0">
                <a:solidFill>
                  <a:schemeClr val="accent1">
                    <a:lumMod val="50000"/>
                  </a:schemeClr>
                </a:solidFill>
              </a:rPr>
              <a:t>Могу назвать отличительные особенности арифметической прогрессии, геометрической прогрессии и чисел Фибоначчи</a:t>
            </a:r>
            <a:endParaRPr lang="ru-RU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417" y="5058667"/>
            <a:ext cx="1124583" cy="17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87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cs3.livemaster.ru/zhurnalfoto/7/b/c/120428222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1832391" cy="2755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365sovetov.com/wp-content/uploads/2014/06/nastojka-iz-shishe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77" y="851888"/>
            <a:ext cx="3349239" cy="209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olzaivred.net/wp-content/uploads/2011/11/podsolnu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86103"/>
            <a:ext cx="3240360" cy="2424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D:\Активная оценка\модуль 7\числовая последовательность\картин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4509"/>
            <a:ext cx="4064000" cy="2711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9881811">
            <a:off x="1977987" y="2251933"/>
            <a:ext cx="4779383" cy="10660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Inflate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МАТЕМАТИКА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45308" y="2828371"/>
            <a:ext cx="22525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???</a:t>
            </a:r>
            <a:endParaRPr lang="ru-RU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4971578" y="0"/>
            <a:ext cx="304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Числовая последовательность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" name="Picture 71" descr="http://ds20mr.ru/userfiles/images/Swetofor%2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" y="0"/>
            <a:ext cx="1063005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7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5595</TotalTime>
  <Words>1517</Words>
  <Application>Microsoft Office PowerPoint</Application>
  <PresentationFormat>Экран (4:3)</PresentationFormat>
  <Paragraphs>262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Остин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Теорема Пифагора</dc:title>
  <dc:creator>елена</dc:creator>
  <cp:lastModifiedBy>елена</cp:lastModifiedBy>
  <cp:revision>174</cp:revision>
  <cp:lastPrinted>2016-03-15T19:49:54Z</cp:lastPrinted>
  <dcterms:created xsi:type="dcterms:W3CDTF">2015-01-19T14:34:00Z</dcterms:created>
  <dcterms:modified xsi:type="dcterms:W3CDTF">2016-03-30T17:29:49Z</dcterms:modified>
</cp:coreProperties>
</file>